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2" r:id="rId2"/>
    <p:sldId id="341" r:id="rId3"/>
    <p:sldId id="342" r:id="rId4"/>
    <p:sldId id="311" r:id="rId5"/>
    <p:sldId id="330" r:id="rId6"/>
    <p:sldId id="317" r:id="rId7"/>
    <p:sldId id="313" r:id="rId8"/>
    <p:sldId id="338" r:id="rId9"/>
    <p:sldId id="314" r:id="rId10"/>
    <p:sldId id="315" r:id="rId11"/>
    <p:sldId id="332" r:id="rId12"/>
    <p:sldId id="333" r:id="rId13"/>
    <p:sldId id="316" r:id="rId14"/>
    <p:sldId id="327" r:id="rId15"/>
    <p:sldId id="328" r:id="rId16"/>
    <p:sldId id="318" r:id="rId17"/>
    <p:sldId id="335" r:id="rId18"/>
    <p:sldId id="319" r:id="rId19"/>
    <p:sldId id="321" r:id="rId20"/>
    <p:sldId id="334" r:id="rId21"/>
    <p:sldId id="336" r:id="rId22"/>
    <p:sldId id="322" r:id="rId23"/>
    <p:sldId id="323" r:id="rId24"/>
    <p:sldId id="324" r:id="rId25"/>
    <p:sldId id="325" r:id="rId26"/>
    <p:sldId id="326" r:id="rId27"/>
    <p:sldId id="343" r:id="rId28"/>
    <p:sldId id="344" r:id="rId29"/>
    <p:sldId id="346" r:id="rId30"/>
    <p:sldId id="345" r:id="rId31"/>
    <p:sldId id="339" r:id="rId3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78" autoAdjust="0"/>
    <p:restoredTop sz="94660"/>
  </p:normalViewPr>
  <p:slideViewPr>
    <p:cSldViewPr snapToGrid="0">
      <p:cViewPr varScale="1">
        <p:scale>
          <a:sx n="72" d="100"/>
          <a:sy n="72" d="100"/>
        </p:scale>
        <p:origin x="564" y="2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247EE6-F8B3-432C-A3AF-8DA551956B48}" type="datetimeFigureOut">
              <a:rPr lang="ru-RU" smtClean="0"/>
              <a:t>19.05.2021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E87A3D-BB68-4EAD-91E7-4A711CA723D8}" type="slidenum">
              <a:rPr lang="ru-RU" smtClean="0"/>
              <a:t>‹#›</a:t>
            </a:fld>
            <a:endParaRPr lang="ru-RU"/>
          </a:p>
        </p:txBody>
      </p:sp>
    </p:spTree>
    <p:extLst>
      <p:ext uri="{BB962C8B-B14F-4D97-AF65-F5344CB8AC3E}">
        <p14:creationId xmlns:p14="http://schemas.microsoft.com/office/powerpoint/2010/main" val="266851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Начальный слайд</a:t>
            </a:r>
          </a:p>
        </p:txBody>
      </p:sp>
      <p:sp>
        <p:nvSpPr>
          <p:cNvPr id="4" name="Номер слайда 3"/>
          <p:cNvSpPr>
            <a:spLocks noGrp="1"/>
          </p:cNvSpPr>
          <p:nvPr>
            <p:ph type="sldNum" sz="quarter" idx="10"/>
          </p:nvPr>
        </p:nvSpPr>
        <p:spPr/>
        <p:txBody>
          <a:bodyPr/>
          <a:lstStyle/>
          <a:p>
            <a:fld id="{45E87A3D-BB68-4EAD-91E7-4A711CA723D8}" type="slidenum">
              <a:rPr lang="ru-RU" smtClean="0"/>
              <a:t>1</a:t>
            </a:fld>
            <a:endParaRPr lang="ru-RU"/>
          </a:p>
        </p:txBody>
      </p:sp>
    </p:spTree>
    <p:extLst>
      <p:ext uri="{BB962C8B-B14F-4D97-AF65-F5344CB8AC3E}">
        <p14:creationId xmlns:p14="http://schemas.microsoft.com/office/powerpoint/2010/main" val="4234392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6f39d065c1_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5" name="Google Shape;245;g6f39d065c1_6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g6f39d065c1_6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
              <a:t>28</a:t>
            </a:fld>
            <a:endParaRPr/>
          </a:p>
        </p:txBody>
      </p:sp>
    </p:spTree>
    <p:extLst>
      <p:ext uri="{BB962C8B-B14F-4D97-AF65-F5344CB8AC3E}">
        <p14:creationId xmlns:p14="http://schemas.microsoft.com/office/powerpoint/2010/main" val="596502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7df9faa5c1_8_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5" name="Google Shape;305;g7df9faa5c1_8_2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g7df9faa5c1_8_2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
              <a:t>30</a:t>
            </a:fld>
            <a:endParaRPr/>
          </a:p>
        </p:txBody>
      </p:sp>
    </p:spTree>
    <p:extLst>
      <p:ext uri="{BB962C8B-B14F-4D97-AF65-F5344CB8AC3E}">
        <p14:creationId xmlns:p14="http://schemas.microsoft.com/office/powerpoint/2010/main" val="615597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5E87A3D-BB68-4EAD-91E7-4A711CA723D8}" type="slidenum">
              <a:rPr lang="ru-RU" smtClean="0"/>
              <a:t>31</a:t>
            </a:fld>
            <a:endParaRPr lang="ru-RU"/>
          </a:p>
        </p:txBody>
      </p:sp>
    </p:spTree>
    <p:extLst>
      <p:ext uri="{BB962C8B-B14F-4D97-AF65-F5344CB8AC3E}">
        <p14:creationId xmlns:p14="http://schemas.microsoft.com/office/powerpoint/2010/main" val="4148012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9AEB19FE-7B69-4198-8CDD-AAE7AC39FC13}" type="datetimeFigureOut">
              <a:rPr lang="ru-RU" smtClean="0"/>
              <a:t>19.05.2021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A4C9252-7F5B-40B2-924E-8636884E5C94}" type="slidenum">
              <a:rPr lang="ru-RU" smtClean="0"/>
              <a:t>‹#›</a:t>
            </a:fld>
            <a:endParaRPr lang="ru-RU"/>
          </a:p>
        </p:txBody>
      </p:sp>
    </p:spTree>
    <p:extLst>
      <p:ext uri="{BB962C8B-B14F-4D97-AF65-F5344CB8AC3E}">
        <p14:creationId xmlns:p14="http://schemas.microsoft.com/office/powerpoint/2010/main" val="4090881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AEB19FE-7B69-4198-8CDD-AAE7AC39FC13}" type="datetimeFigureOut">
              <a:rPr lang="ru-RU" smtClean="0"/>
              <a:t>19.05.2021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A4C9252-7F5B-40B2-924E-8636884E5C94}" type="slidenum">
              <a:rPr lang="ru-RU" smtClean="0"/>
              <a:t>‹#›</a:t>
            </a:fld>
            <a:endParaRPr lang="ru-RU"/>
          </a:p>
        </p:txBody>
      </p:sp>
    </p:spTree>
    <p:extLst>
      <p:ext uri="{BB962C8B-B14F-4D97-AF65-F5344CB8AC3E}">
        <p14:creationId xmlns:p14="http://schemas.microsoft.com/office/powerpoint/2010/main" val="3046908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AEB19FE-7B69-4198-8CDD-AAE7AC39FC13}" type="datetimeFigureOut">
              <a:rPr lang="ru-RU" smtClean="0"/>
              <a:t>19.05.2021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A4C9252-7F5B-40B2-924E-8636884E5C94}" type="slidenum">
              <a:rPr lang="ru-RU" smtClean="0"/>
              <a:t>‹#›</a:t>
            </a:fld>
            <a:endParaRPr lang="ru-RU"/>
          </a:p>
        </p:txBody>
      </p:sp>
    </p:spTree>
    <p:extLst>
      <p:ext uri="{BB962C8B-B14F-4D97-AF65-F5344CB8AC3E}">
        <p14:creationId xmlns:p14="http://schemas.microsoft.com/office/powerpoint/2010/main" val="3878859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节标题">
  <p:cSld name="2_节标题">
    <p:spTree>
      <p:nvGrpSpPr>
        <p:cNvPr id="1" name="Shape 16"/>
        <p:cNvGrpSpPr/>
        <p:nvPr/>
      </p:nvGrpSpPr>
      <p:grpSpPr>
        <a:xfrm>
          <a:off x="0" y="0"/>
          <a:ext cx="0" cy="0"/>
          <a:chOff x="0" y="0"/>
          <a:chExt cx="0" cy="0"/>
        </a:xfrm>
      </p:grpSpPr>
      <p:sp>
        <p:nvSpPr>
          <p:cNvPr id="17" name="Google Shape;17;p4"/>
          <p:cNvSpPr txBox="1"/>
          <p:nvPr/>
        </p:nvSpPr>
        <p:spPr>
          <a:xfrm>
            <a:off x="764118" y="425453"/>
            <a:ext cx="4584700" cy="430887"/>
          </a:xfrm>
          <a:prstGeom prst="rect">
            <a:avLst/>
          </a:prstGeom>
          <a:noFill/>
          <a:ln>
            <a:noFill/>
          </a:ln>
        </p:spPr>
        <p:txBody>
          <a:bodyPr spcFirstLastPara="1" wrap="square" lIns="121900" tIns="60933" rIns="121900" bIns="60933" anchor="t" anchorCtr="0">
            <a:noAutofit/>
          </a:bodyPr>
          <a:lstStyle/>
          <a:p>
            <a:pPr marL="0" marR="0" lvl="0" indent="0" algn="l" rtl="0">
              <a:spcBef>
                <a:spcPts val="0"/>
              </a:spcBef>
              <a:spcAft>
                <a:spcPts val="0"/>
              </a:spcAft>
              <a:buNone/>
            </a:pPr>
            <a:r>
              <a:rPr lang="ru" sz="2000">
                <a:solidFill>
                  <a:schemeClr val="dk1"/>
                </a:solidFill>
                <a:latin typeface="Arial"/>
                <a:ea typeface="Arial"/>
                <a:cs typeface="Arial"/>
                <a:sym typeface="Arial"/>
              </a:rPr>
              <a:t>ADD YOUR TITLE HERE</a:t>
            </a:r>
            <a:endParaRPr sz="2000">
              <a:solidFill>
                <a:schemeClr val="dk1"/>
              </a:solidFill>
              <a:latin typeface="Arial"/>
              <a:ea typeface="Arial"/>
              <a:cs typeface="Arial"/>
              <a:sym typeface="Arial"/>
            </a:endParaRPr>
          </a:p>
        </p:txBody>
      </p:sp>
      <p:sp>
        <p:nvSpPr>
          <p:cNvPr id="18" name="Google Shape;18;p4"/>
          <p:cNvSpPr txBox="1"/>
          <p:nvPr/>
        </p:nvSpPr>
        <p:spPr>
          <a:xfrm>
            <a:off x="791633" y="905935"/>
            <a:ext cx="6927851" cy="276999"/>
          </a:xfrm>
          <a:prstGeom prst="rect">
            <a:avLst/>
          </a:prstGeom>
          <a:noFill/>
          <a:ln>
            <a:noFill/>
          </a:ln>
        </p:spPr>
        <p:txBody>
          <a:bodyPr spcFirstLastPara="1" wrap="square" lIns="121900" tIns="60933" rIns="121900" bIns="60933" anchor="t" anchorCtr="0">
            <a:noAutofit/>
          </a:bodyPr>
          <a:lstStyle/>
          <a:p>
            <a:pPr marL="0" marR="0" lvl="0" indent="0" algn="l" rtl="0">
              <a:spcBef>
                <a:spcPts val="0"/>
              </a:spcBef>
              <a:spcAft>
                <a:spcPts val="0"/>
              </a:spcAft>
              <a:buNone/>
            </a:pPr>
            <a:r>
              <a:rPr lang="ru" sz="1000">
                <a:solidFill>
                  <a:schemeClr val="dk1"/>
                </a:solidFill>
                <a:latin typeface="Arial"/>
                <a:ea typeface="Arial"/>
                <a:cs typeface="Arial"/>
                <a:sym typeface="Arial"/>
              </a:rPr>
              <a:t>Biscuit oat cake carrot cake muffin jelly beans chocolate chocolate sugar plum</a:t>
            </a:r>
            <a:endParaRPr sz="1000">
              <a:solidFill>
                <a:schemeClr val="dk1"/>
              </a:solidFill>
              <a:latin typeface="Arial"/>
              <a:ea typeface="Arial"/>
              <a:cs typeface="Arial"/>
              <a:sym typeface="Arial"/>
            </a:endParaRPr>
          </a:p>
        </p:txBody>
      </p:sp>
      <p:sp>
        <p:nvSpPr>
          <p:cNvPr id="19" name="Google Shape;19;p4"/>
          <p:cNvSpPr/>
          <p:nvPr/>
        </p:nvSpPr>
        <p:spPr>
          <a:xfrm>
            <a:off x="0" y="552453"/>
            <a:ext cx="560917" cy="569383"/>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20" name="Google Shape;20;p4"/>
          <p:cNvSpPr/>
          <p:nvPr/>
        </p:nvSpPr>
        <p:spPr>
          <a:xfrm>
            <a:off x="605367" y="552453"/>
            <a:ext cx="114300" cy="569383"/>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Tree>
    <p:extLst>
      <p:ext uri="{BB962C8B-B14F-4D97-AF65-F5344CB8AC3E}">
        <p14:creationId xmlns:p14="http://schemas.microsoft.com/office/powerpoint/2010/main" val="3024771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AEB19FE-7B69-4198-8CDD-AAE7AC39FC13}" type="datetimeFigureOut">
              <a:rPr lang="ru-RU" smtClean="0"/>
              <a:t>19.05.2021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A4C9252-7F5B-40B2-924E-8636884E5C94}" type="slidenum">
              <a:rPr lang="ru-RU" smtClean="0"/>
              <a:t>‹#›</a:t>
            </a:fld>
            <a:endParaRPr lang="ru-RU"/>
          </a:p>
        </p:txBody>
      </p:sp>
    </p:spTree>
    <p:extLst>
      <p:ext uri="{BB962C8B-B14F-4D97-AF65-F5344CB8AC3E}">
        <p14:creationId xmlns:p14="http://schemas.microsoft.com/office/powerpoint/2010/main" val="3084220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AEB19FE-7B69-4198-8CDD-AAE7AC39FC13}" type="datetimeFigureOut">
              <a:rPr lang="ru-RU" smtClean="0"/>
              <a:t>19.05.2021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A4C9252-7F5B-40B2-924E-8636884E5C94}" type="slidenum">
              <a:rPr lang="ru-RU" smtClean="0"/>
              <a:t>‹#›</a:t>
            </a:fld>
            <a:endParaRPr lang="ru-RU"/>
          </a:p>
        </p:txBody>
      </p:sp>
    </p:spTree>
    <p:extLst>
      <p:ext uri="{BB962C8B-B14F-4D97-AF65-F5344CB8AC3E}">
        <p14:creationId xmlns:p14="http://schemas.microsoft.com/office/powerpoint/2010/main" val="2395736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AEB19FE-7B69-4198-8CDD-AAE7AC39FC13}" type="datetimeFigureOut">
              <a:rPr lang="ru-RU" smtClean="0"/>
              <a:t>19.05.2021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A4C9252-7F5B-40B2-924E-8636884E5C94}" type="slidenum">
              <a:rPr lang="ru-RU" smtClean="0"/>
              <a:t>‹#›</a:t>
            </a:fld>
            <a:endParaRPr lang="ru-RU"/>
          </a:p>
        </p:txBody>
      </p:sp>
    </p:spTree>
    <p:extLst>
      <p:ext uri="{BB962C8B-B14F-4D97-AF65-F5344CB8AC3E}">
        <p14:creationId xmlns:p14="http://schemas.microsoft.com/office/powerpoint/2010/main" val="1022779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AEB19FE-7B69-4198-8CDD-AAE7AC39FC13}" type="datetimeFigureOut">
              <a:rPr lang="ru-RU" smtClean="0"/>
              <a:t>19.05.2021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A4C9252-7F5B-40B2-924E-8636884E5C94}" type="slidenum">
              <a:rPr lang="ru-RU" smtClean="0"/>
              <a:t>‹#›</a:t>
            </a:fld>
            <a:endParaRPr lang="ru-RU"/>
          </a:p>
        </p:txBody>
      </p:sp>
    </p:spTree>
    <p:extLst>
      <p:ext uri="{BB962C8B-B14F-4D97-AF65-F5344CB8AC3E}">
        <p14:creationId xmlns:p14="http://schemas.microsoft.com/office/powerpoint/2010/main" val="3603360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AEB19FE-7B69-4198-8CDD-AAE7AC39FC13}" type="datetimeFigureOut">
              <a:rPr lang="ru-RU" smtClean="0"/>
              <a:t>19.05.2021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A4C9252-7F5B-40B2-924E-8636884E5C94}" type="slidenum">
              <a:rPr lang="ru-RU" smtClean="0"/>
              <a:t>‹#›</a:t>
            </a:fld>
            <a:endParaRPr lang="ru-RU"/>
          </a:p>
        </p:txBody>
      </p:sp>
    </p:spTree>
    <p:extLst>
      <p:ext uri="{BB962C8B-B14F-4D97-AF65-F5344CB8AC3E}">
        <p14:creationId xmlns:p14="http://schemas.microsoft.com/office/powerpoint/2010/main" val="3517849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AEB19FE-7B69-4198-8CDD-AAE7AC39FC13}" type="datetimeFigureOut">
              <a:rPr lang="ru-RU" smtClean="0"/>
              <a:t>19.05.2021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A4C9252-7F5B-40B2-924E-8636884E5C94}" type="slidenum">
              <a:rPr lang="ru-RU" smtClean="0"/>
              <a:t>‹#›</a:t>
            </a:fld>
            <a:endParaRPr lang="ru-RU"/>
          </a:p>
        </p:txBody>
      </p:sp>
    </p:spTree>
    <p:extLst>
      <p:ext uri="{BB962C8B-B14F-4D97-AF65-F5344CB8AC3E}">
        <p14:creationId xmlns:p14="http://schemas.microsoft.com/office/powerpoint/2010/main" val="4179276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AEB19FE-7B69-4198-8CDD-AAE7AC39FC13}" type="datetimeFigureOut">
              <a:rPr lang="ru-RU" smtClean="0"/>
              <a:t>19.05.2021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A4C9252-7F5B-40B2-924E-8636884E5C94}" type="slidenum">
              <a:rPr lang="ru-RU" smtClean="0"/>
              <a:t>‹#›</a:t>
            </a:fld>
            <a:endParaRPr lang="ru-RU"/>
          </a:p>
        </p:txBody>
      </p:sp>
    </p:spTree>
    <p:extLst>
      <p:ext uri="{BB962C8B-B14F-4D97-AF65-F5344CB8AC3E}">
        <p14:creationId xmlns:p14="http://schemas.microsoft.com/office/powerpoint/2010/main" val="1610910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AEB19FE-7B69-4198-8CDD-AAE7AC39FC13}" type="datetimeFigureOut">
              <a:rPr lang="ru-RU" smtClean="0"/>
              <a:t>19.05.2021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A4C9252-7F5B-40B2-924E-8636884E5C94}" type="slidenum">
              <a:rPr lang="ru-RU" smtClean="0"/>
              <a:t>‹#›</a:t>
            </a:fld>
            <a:endParaRPr lang="ru-RU"/>
          </a:p>
        </p:txBody>
      </p:sp>
    </p:spTree>
    <p:extLst>
      <p:ext uri="{BB962C8B-B14F-4D97-AF65-F5344CB8AC3E}">
        <p14:creationId xmlns:p14="http://schemas.microsoft.com/office/powerpoint/2010/main" val="1608963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B19FE-7B69-4198-8CDD-AAE7AC39FC13}" type="datetimeFigureOut">
              <a:rPr lang="ru-RU" smtClean="0"/>
              <a:t>19.05.2021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C9252-7F5B-40B2-924E-8636884E5C94}" type="slidenum">
              <a:rPr lang="ru-RU" smtClean="0"/>
              <a:t>‹#›</a:t>
            </a:fld>
            <a:endParaRPr lang="ru-RU"/>
          </a:p>
        </p:txBody>
      </p:sp>
    </p:spTree>
    <p:extLst>
      <p:ext uri="{BB962C8B-B14F-4D97-AF65-F5344CB8AC3E}">
        <p14:creationId xmlns:p14="http://schemas.microsoft.com/office/powerpoint/2010/main" val="637970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efgi.ru/" TargetMode="External"/><Relationship Id="rId7"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hyperlink" Target="https://lkefgi.efgi.ru/"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lkefgi.efgi.ru/" TargetMode="External"/><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6205" b="30114"/>
          <a:stretch/>
        </p:blipFill>
        <p:spPr>
          <a:xfrm>
            <a:off x="0" y="-817581"/>
            <a:ext cx="12192001" cy="4362447"/>
          </a:xfrm>
          <a:prstGeom prst="rect">
            <a:avLst/>
          </a:prstGeom>
        </p:spPr>
      </p:pic>
      <p:sp>
        <p:nvSpPr>
          <p:cNvPr id="21" name="Прямоугольник 20"/>
          <p:cNvSpPr/>
          <p:nvPr/>
        </p:nvSpPr>
        <p:spPr>
          <a:xfrm>
            <a:off x="631075" y="5222332"/>
            <a:ext cx="2894404" cy="900246"/>
          </a:xfrm>
          <a:prstGeom prst="rect">
            <a:avLst/>
          </a:prstGeom>
        </p:spPr>
        <p:txBody>
          <a:bodyPr wrap="square">
            <a:spAutoFit/>
          </a:bodyPr>
          <a:lstStyle/>
          <a:p>
            <a:pPr algn="ctr"/>
            <a:r>
              <a:rPr lang="ru-RU" sz="1050" dirty="0">
                <a:solidFill>
                  <a:schemeClr val="tx2">
                    <a:lumMod val="75000"/>
                  </a:schemeClr>
                </a:solidFill>
                <a:latin typeface="Arial" panose="020B0604020202020204" pitchFamily="34" charset="0"/>
                <a:cs typeface="Arial" panose="020B0604020202020204" pitchFamily="34" charset="0"/>
              </a:rPr>
              <a:t>ФЕДЕРАЛЬНОЕ ГОСУДАРСТВЕННОЕ</a:t>
            </a:r>
            <a:br>
              <a:rPr lang="ru-RU" sz="1050" dirty="0">
                <a:solidFill>
                  <a:schemeClr val="tx2">
                    <a:lumMod val="75000"/>
                  </a:schemeClr>
                </a:solidFill>
                <a:latin typeface="Arial" panose="020B0604020202020204" pitchFamily="34" charset="0"/>
                <a:cs typeface="Arial" panose="020B0604020202020204" pitchFamily="34" charset="0"/>
              </a:rPr>
            </a:br>
            <a:r>
              <a:rPr lang="ru-RU" sz="1050" dirty="0">
                <a:solidFill>
                  <a:schemeClr val="tx2">
                    <a:lumMod val="75000"/>
                  </a:schemeClr>
                </a:solidFill>
                <a:latin typeface="Arial" panose="020B0604020202020204" pitchFamily="34" charset="0"/>
                <a:cs typeface="Arial" panose="020B0604020202020204" pitchFamily="34" charset="0"/>
              </a:rPr>
              <a:t>БЮДЖЕТНОЕ УЧРЕЖДЕНИЕ</a:t>
            </a:r>
            <a:br>
              <a:rPr lang="ru-RU" sz="1050" dirty="0">
                <a:solidFill>
                  <a:schemeClr val="tx2">
                    <a:lumMod val="75000"/>
                  </a:schemeClr>
                </a:solidFill>
                <a:latin typeface="Arial" panose="020B0604020202020204" pitchFamily="34" charset="0"/>
                <a:cs typeface="Arial" panose="020B0604020202020204" pitchFamily="34" charset="0"/>
              </a:rPr>
            </a:br>
            <a:br>
              <a:rPr lang="ru-RU" sz="1050" dirty="0">
                <a:solidFill>
                  <a:schemeClr val="tx2">
                    <a:lumMod val="75000"/>
                  </a:schemeClr>
                </a:solidFill>
                <a:latin typeface="Arial" panose="020B0604020202020204" pitchFamily="34" charset="0"/>
                <a:cs typeface="Arial" panose="020B0604020202020204" pitchFamily="34" charset="0"/>
              </a:rPr>
            </a:br>
            <a:r>
              <a:rPr lang="ru-RU" sz="1050" b="1" dirty="0">
                <a:solidFill>
                  <a:schemeClr val="tx2">
                    <a:lumMod val="75000"/>
                  </a:schemeClr>
                </a:solidFill>
                <a:latin typeface="Arial" panose="020B0604020202020204" pitchFamily="34" charset="0"/>
                <a:cs typeface="Arial" panose="020B0604020202020204" pitchFamily="34" charset="0"/>
              </a:rPr>
              <a:t>«РОССИЙСКИЙ ФЕДЕРАЛЬНЫЙ</a:t>
            </a:r>
            <a:br>
              <a:rPr lang="ru-RU" sz="1050" b="1" dirty="0">
                <a:solidFill>
                  <a:schemeClr val="tx2">
                    <a:lumMod val="75000"/>
                  </a:schemeClr>
                </a:solidFill>
                <a:latin typeface="Arial" panose="020B0604020202020204" pitchFamily="34" charset="0"/>
                <a:cs typeface="Arial" panose="020B0604020202020204" pitchFamily="34" charset="0"/>
              </a:rPr>
            </a:br>
            <a:r>
              <a:rPr lang="ru-RU" sz="1050" b="1" dirty="0">
                <a:solidFill>
                  <a:schemeClr val="tx2">
                    <a:lumMod val="75000"/>
                  </a:schemeClr>
                </a:solidFill>
                <a:latin typeface="Arial" panose="020B0604020202020204" pitchFamily="34" charset="0"/>
                <a:cs typeface="Arial" panose="020B0604020202020204" pitchFamily="34" charset="0"/>
              </a:rPr>
              <a:t>ГЕОЛОГИЧЕСКИЙ ФОНД»</a:t>
            </a:r>
            <a:endParaRPr lang="ru-RU" sz="1050" dirty="0">
              <a:solidFill>
                <a:schemeClr val="tx2">
                  <a:lumMod val="75000"/>
                </a:schemeClr>
              </a:solidFill>
              <a:latin typeface="Arial" panose="020B0604020202020204" pitchFamily="34" charset="0"/>
              <a:cs typeface="Arial" panose="020B0604020202020204" pitchFamily="34" charset="0"/>
            </a:endParaRPr>
          </a:p>
        </p:txBody>
      </p:sp>
      <p:sp>
        <p:nvSpPr>
          <p:cNvPr id="8" name="Прямоугольник 7"/>
          <p:cNvSpPr/>
          <p:nvPr/>
        </p:nvSpPr>
        <p:spPr>
          <a:xfrm>
            <a:off x="4245439" y="3544866"/>
            <a:ext cx="210645" cy="1677466"/>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 name="Группа 2"/>
          <p:cNvGrpSpPr/>
          <p:nvPr/>
        </p:nvGrpSpPr>
        <p:grpSpPr>
          <a:xfrm>
            <a:off x="1534432" y="3845318"/>
            <a:ext cx="1081403" cy="1247553"/>
            <a:chOff x="2862573" y="3845318"/>
            <a:chExt cx="1081403" cy="1247553"/>
          </a:xfrm>
        </p:grpSpPr>
        <p:sp>
          <p:nvSpPr>
            <p:cNvPr id="28" name="Freeform 5"/>
            <p:cNvSpPr>
              <a:spLocks/>
            </p:cNvSpPr>
            <p:nvPr/>
          </p:nvSpPr>
          <p:spPr bwMode="auto">
            <a:xfrm>
              <a:off x="3079728" y="4248295"/>
              <a:ext cx="647093" cy="532687"/>
            </a:xfrm>
            <a:custGeom>
              <a:avLst/>
              <a:gdLst>
                <a:gd name="T0" fmla="*/ 296 w 423"/>
                <a:gd name="T1" fmla="*/ 0 h 348"/>
                <a:gd name="T2" fmla="*/ 266 w 423"/>
                <a:gd name="T3" fmla="*/ 25 h 348"/>
                <a:gd name="T4" fmla="*/ 313 w 423"/>
                <a:gd name="T5" fmla="*/ 82 h 348"/>
                <a:gd name="T6" fmla="*/ 212 w 423"/>
                <a:gd name="T7" fmla="*/ 167 h 348"/>
                <a:gd name="T8" fmla="*/ 110 w 423"/>
                <a:gd name="T9" fmla="*/ 81 h 348"/>
                <a:gd name="T10" fmla="*/ 158 w 423"/>
                <a:gd name="T11" fmla="*/ 25 h 348"/>
                <a:gd name="T12" fmla="*/ 128 w 423"/>
                <a:gd name="T13" fmla="*/ 0 h 348"/>
                <a:gd name="T14" fmla="*/ 50 w 423"/>
                <a:gd name="T15" fmla="*/ 79 h 348"/>
                <a:gd name="T16" fmla="*/ 0 w 423"/>
                <a:gd name="T17" fmla="*/ 190 h 348"/>
                <a:gd name="T18" fmla="*/ 11 w 423"/>
                <a:gd name="T19" fmla="*/ 199 h 348"/>
                <a:gd name="T20" fmla="*/ 85 w 423"/>
                <a:gd name="T21" fmla="*/ 112 h 348"/>
                <a:gd name="T22" fmla="*/ 181 w 423"/>
                <a:gd name="T23" fmla="*/ 192 h 348"/>
                <a:gd name="T24" fmla="*/ 31 w 423"/>
                <a:gd name="T25" fmla="*/ 318 h 348"/>
                <a:gd name="T26" fmla="*/ 57 w 423"/>
                <a:gd name="T27" fmla="*/ 348 h 348"/>
                <a:gd name="T28" fmla="*/ 212 w 423"/>
                <a:gd name="T29" fmla="*/ 218 h 348"/>
                <a:gd name="T30" fmla="*/ 367 w 423"/>
                <a:gd name="T31" fmla="*/ 348 h 348"/>
                <a:gd name="T32" fmla="*/ 393 w 423"/>
                <a:gd name="T33" fmla="*/ 318 h 348"/>
                <a:gd name="T34" fmla="*/ 243 w 423"/>
                <a:gd name="T35" fmla="*/ 192 h 348"/>
                <a:gd name="T36" fmla="*/ 338 w 423"/>
                <a:gd name="T37" fmla="*/ 112 h 348"/>
                <a:gd name="T38" fmla="*/ 412 w 423"/>
                <a:gd name="T39" fmla="*/ 199 h 348"/>
                <a:gd name="T40" fmla="*/ 423 w 423"/>
                <a:gd name="T41" fmla="*/ 190 h 348"/>
                <a:gd name="T42" fmla="*/ 373 w 423"/>
                <a:gd name="T43" fmla="*/ 79 h 348"/>
                <a:gd name="T44" fmla="*/ 296 w 423"/>
                <a:gd name="T4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3" h="348">
                  <a:moveTo>
                    <a:pt x="296" y="0"/>
                  </a:moveTo>
                  <a:cubicBezTo>
                    <a:pt x="266" y="25"/>
                    <a:pt x="266" y="25"/>
                    <a:pt x="266" y="25"/>
                  </a:cubicBezTo>
                  <a:cubicBezTo>
                    <a:pt x="313" y="82"/>
                    <a:pt x="313" y="82"/>
                    <a:pt x="313" y="82"/>
                  </a:cubicBezTo>
                  <a:cubicBezTo>
                    <a:pt x="212" y="167"/>
                    <a:pt x="212" y="167"/>
                    <a:pt x="212" y="167"/>
                  </a:cubicBezTo>
                  <a:cubicBezTo>
                    <a:pt x="110" y="81"/>
                    <a:pt x="110" y="81"/>
                    <a:pt x="110" y="81"/>
                  </a:cubicBezTo>
                  <a:cubicBezTo>
                    <a:pt x="158" y="25"/>
                    <a:pt x="158" y="25"/>
                    <a:pt x="158" y="25"/>
                  </a:cubicBezTo>
                  <a:cubicBezTo>
                    <a:pt x="128" y="0"/>
                    <a:pt x="128" y="0"/>
                    <a:pt x="128" y="0"/>
                  </a:cubicBezTo>
                  <a:cubicBezTo>
                    <a:pt x="128" y="0"/>
                    <a:pt x="86" y="31"/>
                    <a:pt x="50" y="79"/>
                  </a:cubicBezTo>
                  <a:cubicBezTo>
                    <a:pt x="15" y="128"/>
                    <a:pt x="0" y="190"/>
                    <a:pt x="0" y="190"/>
                  </a:cubicBezTo>
                  <a:cubicBezTo>
                    <a:pt x="11" y="199"/>
                    <a:pt x="11" y="199"/>
                    <a:pt x="11" y="199"/>
                  </a:cubicBezTo>
                  <a:cubicBezTo>
                    <a:pt x="85" y="112"/>
                    <a:pt x="85" y="112"/>
                    <a:pt x="85" y="112"/>
                  </a:cubicBezTo>
                  <a:cubicBezTo>
                    <a:pt x="181" y="192"/>
                    <a:pt x="181" y="192"/>
                    <a:pt x="181" y="192"/>
                  </a:cubicBezTo>
                  <a:cubicBezTo>
                    <a:pt x="31" y="318"/>
                    <a:pt x="31" y="318"/>
                    <a:pt x="31" y="318"/>
                  </a:cubicBezTo>
                  <a:cubicBezTo>
                    <a:pt x="57" y="348"/>
                    <a:pt x="57" y="348"/>
                    <a:pt x="57" y="348"/>
                  </a:cubicBezTo>
                  <a:cubicBezTo>
                    <a:pt x="212" y="218"/>
                    <a:pt x="212" y="218"/>
                    <a:pt x="212" y="218"/>
                  </a:cubicBezTo>
                  <a:cubicBezTo>
                    <a:pt x="367" y="348"/>
                    <a:pt x="367" y="348"/>
                    <a:pt x="367" y="348"/>
                  </a:cubicBezTo>
                  <a:cubicBezTo>
                    <a:pt x="393" y="318"/>
                    <a:pt x="393" y="318"/>
                    <a:pt x="393" y="318"/>
                  </a:cubicBezTo>
                  <a:cubicBezTo>
                    <a:pt x="243" y="192"/>
                    <a:pt x="243" y="192"/>
                    <a:pt x="243" y="192"/>
                  </a:cubicBezTo>
                  <a:cubicBezTo>
                    <a:pt x="338" y="112"/>
                    <a:pt x="338" y="112"/>
                    <a:pt x="338" y="112"/>
                  </a:cubicBezTo>
                  <a:cubicBezTo>
                    <a:pt x="412" y="199"/>
                    <a:pt x="412" y="199"/>
                    <a:pt x="412" y="199"/>
                  </a:cubicBezTo>
                  <a:cubicBezTo>
                    <a:pt x="423" y="190"/>
                    <a:pt x="423" y="190"/>
                    <a:pt x="423" y="190"/>
                  </a:cubicBezTo>
                  <a:cubicBezTo>
                    <a:pt x="423" y="190"/>
                    <a:pt x="408" y="128"/>
                    <a:pt x="373" y="79"/>
                  </a:cubicBezTo>
                  <a:cubicBezTo>
                    <a:pt x="338" y="31"/>
                    <a:pt x="296" y="0"/>
                    <a:pt x="296" y="0"/>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29" name="Freeform 6"/>
            <p:cNvSpPr>
              <a:spLocks noEditPoints="1"/>
            </p:cNvSpPr>
            <p:nvPr/>
          </p:nvSpPr>
          <p:spPr bwMode="auto">
            <a:xfrm>
              <a:off x="2862573" y="4010736"/>
              <a:ext cx="1081403" cy="1082135"/>
            </a:xfrm>
            <a:custGeom>
              <a:avLst/>
              <a:gdLst>
                <a:gd name="T0" fmla="*/ 403 w 707"/>
                <a:gd name="T1" fmla="*/ 44 h 707"/>
                <a:gd name="T2" fmla="*/ 354 w 707"/>
                <a:gd name="T3" fmla="*/ 83 h 707"/>
                <a:gd name="T4" fmla="*/ 305 w 707"/>
                <a:gd name="T5" fmla="*/ 44 h 707"/>
                <a:gd name="T6" fmla="*/ 181 w 707"/>
                <a:gd name="T7" fmla="*/ 0 h 707"/>
                <a:gd name="T8" fmla="*/ 0 w 707"/>
                <a:gd name="T9" fmla="*/ 0 h 707"/>
                <a:gd name="T10" fmla="*/ 0 w 707"/>
                <a:gd name="T11" fmla="*/ 599 h 707"/>
                <a:gd name="T12" fmla="*/ 151 w 707"/>
                <a:gd name="T13" fmla="*/ 599 h 707"/>
                <a:gd name="T14" fmla="*/ 275 w 707"/>
                <a:gd name="T15" fmla="*/ 643 h 707"/>
                <a:gd name="T16" fmla="*/ 354 w 707"/>
                <a:gd name="T17" fmla="*/ 707 h 707"/>
                <a:gd name="T18" fmla="*/ 432 w 707"/>
                <a:gd name="T19" fmla="*/ 643 h 707"/>
                <a:gd name="T20" fmla="*/ 556 w 707"/>
                <a:gd name="T21" fmla="*/ 599 h 707"/>
                <a:gd name="T22" fmla="*/ 707 w 707"/>
                <a:gd name="T23" fmla="*/ 599 h 707"/>
                <a:gd name="T24" fmla="*/ 707 w 707"/>
                <a:gd name="T25" fmla="*/ 0 h 707"/>
                <a:gd name="T26" fmla="*/ 526 w 707"/>
                <a:gd name="T27" fmla="*/ 0 h 707"/>
                <a:gd name="T28" fmla="*/ 403 w 707"/>
                <a:gd name="T29" fmla="*/ 44 h 707"/>
                <a:gd name="T30" fmla="*/ 668 w 707"/>
                <a:gd name="T31" fmla="*/ 560 h 707"/>
                <a:gd name="T32" fmla="*/ 556 w 707"/>
                <a:gd name="T33" fmla="*/ 560 h 707"/>
                <a:gd name="T34" fmla="*/ 407 w 707"/>
                <a:gd name="T35" fmla="*/ 613 h 707"/>
                <a:gd name="T36" fmla="*/ 354 w 707"/>
                <a:gd name="T37" fmla="*/ 657 h 707"/>
                <a:gd name="T38" fmla="*/ 300 w 707"/>
                <a:gd name="T39" fmla="*/ 613 h 707"/>
                <a:gd name="T40" fmla="*/ 151 w 707"/>
                <a:gd name="T41" fmla="*/ 560 h 707"/>
                <a:gd name="T42" fmla="*/ 39 w 707"/>
                <a:gd name="T43" fmla="*/ 560 h 707"/>
                <a:gd name="T44" fmla="*/ 39 w 707"/>
                <a:gd name="T45" fmla="*/ 39 h 707"/>
                <a:gd name="T46" fmla="*/ 181 w 707"/>
                <a:gd name="T47" fmla="*/ 39 h 707"/>
                <a:gd name="T48" fmla="*/ 280 w 707"/>
                <a:gd name="T49" fmla="*/ 74 h 707"/>
                <a:gd name="T50" fmla="*/ 329 w 707"/>
                <a:gd name="T51" fmla="*/ 114 h 707"/>
                <a:gd name="T52" fmla="*/ 354 w 707"/>
                <a:gd name="T53" fmla="*/ 134 h 707"/>
                <a:gd name="T54" fmla="*/ 378 w 707"/>
                <a:gd name="T55" fmla="*/ 114 h 707"/>
                <a:gd name="T56" fmla="*/ 428 w 707"/>
                <a:gd name="T57" fmla="*/ 74 h 707"/>
                <a:gd name="T58" fmla="*/ 526 w 707"/>
                <a:gd name="T59" fmla="*/ 39 h 707"/>
                <a:gd name="T60" fmla="*/ 668 w 707"/>
                <a:gd name="T61" fmla="*/ 39 h 707"/>
                <a:gd name="T62" fmla="*/ 668 w 707"/>
                <a:gd name="T63" fmla="*/ 56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7" h="707">
                  <a:moveTo>
                    <a:pt x="403" y="44"/>
                  </a:moveTo>
                  <a:cubicBezTo>
                    <a:pt x="354" y="83"/>
                    <a:pt x="354" y="83"/>
                    <a:pt x="354" y="83"/>
                  </a:cubicBezTo>
                  <a:cubicBezTo>
                    <a:pt x="305" y="44"/>
                    <a:pt x="305" y="44"/>
                    <a:pt x="305" y="44"/>
                  </a:cubicBezTo>
                  <a:cubicBezTo>
                    <a:pt x="270" y="15"/>
                    <a:pt x="226" y="0"/>
                    <a:pt x="181" y="0"/>
                  </a:cubicBezTo>
                  <a:cubicBezTo>
                    <a:pt x="0" y="0"/>
                    <a:pt x="0" y="0"/>
                    <a:pt x="0" y="0"/>
                  </a:cubicBezTo>
                  <a:cubicBezTo>
                    <a:pt x="0" y="599"/>
                    <a:pt x="0" y="599"/>
                    <a:pt x="0" y="599"/>
                  </a:cubicBezTo>
                  <a:cubicBezTo>
                    <a:pt x="151" y="599"/>
                    <a:pt x="151" y="599"/>
                    <a:pt x="151" y="599"/>
                  </a:cubicBezTo>
                  <a:cubicBezTo>
                    <a:pt x="196" y="599"/>
                    <a:pt x="240" y="615"/>
                    <a:pt x="275" y="643"/>
                  </a:cubicBezTo>
                  <a:cubicBezTo>
                    <a:pt x="354" y="707"/>
                    <a:pt x="354" y="707"/>
                    <a:pt x="354" y="707"/>
                  </a:cubicBezTo>
                  <a:cubicBezTo>
                    <a:pt x="432" y="643"/>
                    <a:pt x="432" y="643"/>
                    <a:pt x="432" y="643"/>
                  </a:cubicBezTo>
                  <a:cubicBezTo>
                    <a:pt x="467" y="615"/>
                    <a:pt x="511" y="599"/>
                    <a:pt x="556" y="599"/>
                  </a:cubicBezTo>
                  <a:cubicBezTo>
                    <a:pt x="707" y="599"/>
                    <a:pt x="707" y="599"/>
                    <a:pt x="707" y="599"/>
                  </a:cubicBezTo>
                  <a:cubicBezTo>
                    <a:pt x="707" y="0"/>
                    <a:pt x="707" y="0"/>
                    <a:pt x="707" y="0"/>
                  </a:cubicBezTo>
                  <a:cubicBezTo>
                    <a:pt x="526" y="0"/>
                    <a:pt x="526" y="0"/>
                    <a:pt x="526" y="0"/>
                  </a:cubicBezTo>
                  <a:cubicBezTo>
                    <a:pt x="481" y="0"/>
                    <a:pt x="438" y="15"/>
                    <a:pt x="403" y="44"/>
                  </a:cubicBezTo>
                  <a:close/>
                  <a:moveTo>
                    <a:pt x="668" y="560"/>
                  </a:moveTo>
                  <a:cubicBezTo>
                    <a:pt x="556" y="560"/>
                    <a:pt x="556" y="560"/>
                    <a:pt x="556" y="560"/>
                  </a:cubicBezTo>
                  <a:cubicBezTo>
                    <a:pt x="502" y="560"/>
                    <a:pt x="449" y="579"/>
                    <a:pt x="407" y="613"/>
                  </a:cubicBezTo>
                  <a:cubicBezTo>
                    <a:pt x="354" y="657"/>
                    <a:pt x="354" y="657"/>
                    <a:pt x="354" y="657"/>
                  </a:cubicBezTo>
                  <a:cubicBezTo>
                    <a:pt x="300" y="613"/>
                    <a:pt x="300" y="613"/>
                    <a:pt x="300" y="613"/>
                  </a:cubicBezTo>
                  <a:cubicBezTo>
                    <a:pt x="258" y="579"/>
                    <a:pt x="205" y="560"/>
                    <a:pt x="151" y="560"/>
                  </a:cubicBezTo>
                  <a:cubicBezTo>
                    <a:pt x="39" y="560"/>
                    <a:pt x="39" y="560"/>
                    <a:pt x="39" y="560"/>
                  </a:cubicBezTo>
                  <a:cubicBezTo>
                    <a:pt x="39" y="39"/>
                    <a:pt x="39" y="39"/>
                    <a:pt x="39" y="39"/>
                  </a:cubicBezTo>
                  <a:cubicBezTo>
                    <a:pt x="181" y="39"/>
                    <a:pt x="181" y="39"/>
                    <a:pt x="181" y="39"/>
                  </a:cubicBezTo>
                  <a:cubicBezTo>
                    <a:pt x="217" y="39"/>
                    <a:pt x="252" y="51"/>
                    <a:pt x="280" y="74"/>
                  </a:cubicBezTo>
                  <a:cubicBezTo>
                    <a:pt x="329" y="114"/>
                    <a:pt x="329" y="114"/>
                    <a:pt x="329" y="114"/>
                  </a:cubicBezTo>
                  <a:cubicBezTo>
                    <a:pt x="354" y="134"/>
                    <a:pt x="354" y="134"/>
                    <a:pt x="354" y="134"/>
                  </a:cubicBezTo>
                  <a:cubicBezTo>
                    <a:pt x="378" y="114"/>
                    <a:pt x="378" y="114"/>
                    <a:pt x="378" y="114"/>
                  </a:cubicBezTo>
                  <a:cubicBezTo>
                    <a:pt x="428" y="74"/>
                    <a:pt x="428" y="74"/>
                    <a:pt x="428" y="74"/>
                  </a:cubicBezTo>
                  <a:cubicBezTo>
                    <a:pt x="455" y="51"/>
                    <a:pt x="491" y="39"/>
                    <a:pt x="526" y="39"/>
                  </a:cubicBezTo>
                  <a:cubicBezTo>
                    <a:pt x="668" y="39"/>
                    <a:pt x="668" y="39"/>
                    <a:pt x="668" y="39"/>
                  </a:cubicBezTo>
                  <a:cubicBezTo>
                    <a:pt x="668" y="560"/>
                    <a:pt x="668" y="560"/>
                    <a:pt x="668" y="560"/>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0" name="Freeform 7"/>
            <p:cNvSpPr>
              <a:spLocks noEditPoints="1"/>
            </p:cNvSpPr>
            <p:nvPr/>
          </p:nvSpPr>
          <p:spPr bwMode="auto">
            <a:xfrm>
              <a:off x="2877876" y="3849691"/>
              <a:ext cx="67041" cy="92546"/>
            </a:xfrm>
            <a:custGeom>
              <a:avLst/>
              <a:gdLst>
                <a:gd name="T0" fmla="*/ 0 w 44"/>
                <a:gd name="T1" fmla="*/ 0 h 60"/>
                <a:gd name="T2" fmla="*/ 25 w 44"/>
                <a:gd name="T3" fmla="*/ 0 h 60"/>
                <a:gd name="T4" fmla="*/ 44 w 44"/>
                <a:gd name="T5" fmla="*/ 20 h 60"/>
                <a:gd name="T6" fmla="*/ 25 w 44"/>
                <a:gd name="T7" fmla="*/ 41 h 60"/>
                <a:gd name="T8" fmla="*/ 14 w 44"/>
                <a:gd name="T9" fmla="*/ 41 h 60"/>
                <a:gd name="T10" fmla="*/ 14 w 44"/>
                <a:gd name="T11" fmla="*/ 60 h 60"/>
                <a:gd name="T12" fmla="*/ 0 w 44"/>
                <a:gd name="T13" fmla="*/ 60 h 60"/>
                <a:gd name="T14" fmla="*/ 0 w 44"/>
                <a:gd name="T15" fmla="*/ 0 h 60"/>
                <a:gd name="T16" fmla="*/ 22 w 44"/>
                <a:gd name="T17" fmla="*/ 29 h 60"/>
                <a:gd name="T18" fmla="*/ 29 w 44"/>
                <a:gd name="T19" fmla="*/ 20 h 60"/>
                <a:gd name="T20" fmla="*/ 22 w 44"/>
                <a:gd name="T21" fmla="*/ 12 h 60"/>
                <a:gd name="T22" fmla="*/ 14 w 44"/>
                <a:gd name="T23" fmla="*/ 12 h 60"/>
                <a:gd name="T24" fmla="*/ 14 w 44"/>
                <a:gd name="T25" fmla="*/ 29 h 60"/>
                <a:gd name="T26" fmla="*/ 22 w 44"/>
                <a:gd name="T2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60">
                  <a:moveTo>
                    <a:pt x="0" y="0"/>
                  </a:moveTo>
                  <a:cubicBezTo>
                    <a:pt x="25" y="0"/>
                    <a:pt x="25" y="0"/>
                    <a:pt x="25" y="0"/>
                  </a:cubicBezTo>
                  <a:cubicBezTo>
                    <a:pt x="36" y="0"/>
                    <a:pt x="44" y="8"/>
                    <a:pt x="44" y="20"/>
                  </a:cubicBezTo>
                  <a:cubicBezTo>
                    <a:pt x="44" y="32"/>
                    <a:pt x="36" y="41"/>
                    <a:pt x="25" y="41"/>
                  </a:cubicBezTo>
                  <a:cubicBezTo>
                    <a:pt x="14" y="41"/>
                    <a:pt x="14" y="41"/>
                    <a:pt x="14" y="41"/>
                  </a:cubicBezTo>
                  <a:cubicBezTo>
                    <a:pt x="14" y="60"/>
                    <a:pt x="14" y="60"/>
                    <a:pt x="14" y="60"/>
                  </a:cubicBezTo>
                  <a:cubicBezTo>
                    <a:pt x="0" y="60"/>
                    <a:pt x="0" y="60"/>
                    <a:pt x="0" y="60"/>
                  </a:cubicBezTo>
                  <a:cubicBezTo>
                    <a:pt x="0" y="0"/>
                    <a:pt x="0" y="0"/>
                    <a:pt x="0" y="0"/>
                  </a:cubicBezTo>
                  <a:close/>
                  <a:moveTo>
                    <a:pt x="22" y="29"/>
                  </a:moveTo>
                  <a:cubicBezTo>
                    <a:pt x="27" y="29"/>
                    <a:pt x="29" y="25"/>
                    <a:pt x="29" y="20"/>
                  </a:cubicBezTo>
                  <a:cubicBezTo>
                    <a:pt x="29" y="16"/>
                    <a:pt x="27" y="12"/>
                    <a:pt x="22" y="12"/>
                  </a:cubicBezTo>
                  <a:cubicBezTo>
                    <a:pt x="14" y="12"/>
                    <a:pt x="14" y="12"/>
                    <a:pt x="14" y="12"/>
                  </a:cubicBezTo>
                  <a:cubicBezTo>
                    <a:pt x="14" y="29"/>
                    <a:pt x="14" y="29"/>
                    <a:pt x="14" y="29"/>
                  </a:cubicBezTo>
                  <a:cubicBezTo>
                    <a:pt x="22" y="29"/>
                    <a:pt x="22" y="29"/>
                    <a:pt x="22" y="29"/>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1" name="Freeform 8"/>
            <p:cNvSpPr>
              <a:spLocks noEditPoints="1"/>
            </p:cNvSpPr>
            <p:nvPr/>
          </p:nvSpPr>
          <p:spPr bwMode="auto">
            <a:xfrm>
              <a:off x="2960220" y="3848233"/>
              <a:ext cx="95461" cy="9546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2" name="Freeform 9"/>
            <p:cNvSpPr>
              <a:spLocks/>
            </p:cNvSpPr>
            <p:nvPr/>
          </p:nvSpPr>
          <p:spPr bwMode="auto">
            <a:xfrm>
              <a:off x="3072441" y="3848233"/>
              <a:ext cx="85259" cy="95461"/>
            </a:xfrm>
            <a:custGeom>
              <a:avLst/>
              <a:gdLst>
                <a:gd name="T0" fmla="*/ 32 w 56"/>
                <a:gd name="T1" fmla="*/ 0 h 62"/>
                <a:gd name="T2" fmla="*/ 54 w 56"/>
                <a:gd name="T3" fmla="*/ 8 h 62"/>
                <a:gd name="T4" fmla="*/ 47 w 56"/>
                <a:gd name="T5" fmla="*/ 19 h 62"/>
                <a:gd name="T6" fmla="*/ 32 w 56"/>
                <a:gd name="T7" fmla="*/ 13 h 62"/>
                <a:gd name="T8" fmla="*/ 16 w 56"/>
                <a:gd name="T9" fmla="*/ 30 h 62"/>
                <a:gd name="T10" fmla="*/ 32 w 56"/>
                <a:gd name="T11" fmla="*/ 48 h 62"/>
                <a:gd name="T12" fmla="*/ 48 w 56"/>
                <a:gd name="T13" fmla="*/ 41 h 62"/>
                <a:gd name="T14" fmla="*/ 56 w 56"/>
                <a:gd name="T15" fmla="*/ 52 h 62"/>
                <a:gd name="T16" fmla="*/ 32 w 56"/>
                <a:gd name="T17" fmla="*/ 62 h 62"/>
                <a:gd name="T18" fmla="*/ 0 w 56"/>
                <a:gd name="T19" fmla="*/ 31 h 62"/>
                <a:gd name="T20" fmla="*/ 32 w 5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62">
                  <a:moveTo>
                    <a:pt x="32" y="0"/>
                  </a:moveTo>
                  <a:cubicBezTo>
                    <a:pt x="40" y="0"/>
                    <a:pt x="48" y="3"/>
                    <a:pt x="54" y="8"/>
                  </a:cubicBezTo>
                  <a:cubicBezTo>
                    <a:pt x="47" y="19"/>
                    <a:pt x="47" y="19"/>
                    <a:pt x="47" y="19"/>
                  </a:cubicBezTo>
                  <a:cubicBezTo>
                    <a:pt x="44" y="16"/>
                    <a:pt x="38" y="13"/>
                    <a:pt x="32" y="13"/>
                  </a:cubicBezTo>
                  <a:cubicBezTo>
                    <a:pt x="20" y="13"/>
                    <a:pt x="16" y="22"/>
                    <a:pt x="16" y="30"/>
                  </a:cubicBezTo>
                  <a:cubicBezTo>
                    <a:pt x="16" y="39"/>
                    <a:pt x="21" y="48"/>
                    <a:pt x="32" y="48"/>
                  </a:cubicBezTo>
                  <a:cubicBezTo>
                    <a:pt x="38" y="48"/>
                    <a:pt x="44" y="45"/>
                    <a:pt x="48" y="41"/>
                  </a:cubicBezTo>
                  <a:cubicBezTo>
                    <a:pt x="56" y="52"/>
                    <a:pt x="56" y="52"/>
                    <a:pt x="56" y="52"/>
                  </a:cubicBezTo>
                  <a:cubicBezTo>
                    <a:pt x="51" y="57"/>
                    <a:pt x="43" y="62"/>
                    <a:pt x="32" y="62"/>
                  </a:cubicBezTo>
                  <a:cubicBezTo>
                    <a:pt x="13" y="62"/>
                    <a:pt x="0" y="48"/>
                    <a:pt x="0" y="31"/>
                  </a:cubicBezTo>
                  <a:cubicBezTo>
                    <a:pt x="0" y="13"/>
                    <a:pt x="13" y="0"/>
                    <a:pt x="32" y="0"/>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3" name="Freeform 10"/>
            <p:cNvSpPr>
              <a:spLocks/>
            </p:cNvSpPr>
            <p:nvPr/>
          </p:nvSpPr>
          <p:spPr bwMode="auto">
            <a:xfrm>
              <a:off x="3165716" y="3849691"/>
              <a:ext cx="56839" cy="92546"/>
            </a:xfrm>
            <a:custGeom>
              <a:avLst/>
              <a:gdLst>
                <a:gd name="T0" fmla="*/ 0 w 78"/>
                <a:gd name="T1" fmla="*/ 0 h 127"/>
                <a:gd name="T2" fmla="*/ 78 w 78"/>
                <a:gd name="T3" fmla="*/ 0 h 127"/>
                <a:gd name="T4" fmla="*/ 78 w 78"/>
                <a:gd name="T5" fmla="*/ 26 h 127"/>
                <a:gd name="T6" fmla="*/ 32 w 78"/>
                <a:gd name="T7" fmla="*/ 26 h 127"/>
                <a:gd name="T8" fmla="*/ 32 w 78"/>
                <a:gd name="T9" fmla="*/ 127 h 127"/>
                <a:gd name="T10" fmla="*/ 0 w 78"/>
                <a:gd name="T11" fmla="*/ 127 h 127"/>
                <a:gd name="T12" fmla="*/ 0 w 78"/>
                <a:gd name="T13" fmla="*/ 0 h 127"/>
                <a:gd name="T14" fmla="*/ 0 w 78"/>
                <a:gd name="T15" fmla="*/ 0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27">
                  <a:moveTo>
                    <a:pt x="0" y="0"/>
                  </a:moveTo>
                  <a:lnTo>
                    <a:pt x="78" y="0"/>
                  </a:lnTo>
                  <a:lnTo>
                    <a:pt x="78" y="26"/>
                  </a:lnTo>
                  <a:lnTo>
                    <a:pt x="32" y="26"/>
                  </a:lnTo>
                  <a:lnTo>
                    <a:pt x="32" y="127"/>
                  </a:lnTo>
                  <a:lnTo>
                    <a:pt x="0" y="127"/>
                  </a:lnTo>
                  <a:lnTo>
                    <a:pt x="0" y="0"/>
                  </a:lnTo>
                  <a:lnTo>
                    <a:pt x="0" y="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4" name="Freeform 11"/>
            <p:cNvSpPr>
              <a:spLocks/>
            </p:cNvSpPr>
            <p:nvPr/>
          </p:nvSpPr>
          <p:spPr bwMode="auto">
            <a:xfrm>
              <a:off x="3240773" y="3849691"/>
              <a:ext cx="59754" cy="92546"/>
            </a:xfrm>
            <a:custGeom>
              <a:avLst/>
              <a:gdLst>
                <a:gd name="T0" fmla="*/ 0 w 82"/>
                <a:gd name="T1" fmla="*/ 0 h 127"/>
                <a:gd name="T2" fmla="*/ 78 w 82"/>
                <a:gd name="T3" fmla="*/ 0 h 127"/>
                <a:gd name="T4" fmla="*/ 78 w 82"/>
                <a:gd name="T5" fmla="*/ 26 h 127"/>
                <a:gd name="T6" fmla="*/ 32 w 82"/>
                <a:gd name="T7" fmla="*/ 26 h 127"/>
                <a:gd name="T8" fmla="*/ 32 w 82"/>
                <a:gd name="T9" fmla="*/ 49 h 127"/>
                <a:gd name="T10" fmla="*/ 69 w 82"/>
                <a:gd name="T11" fmla="*/ 49 h 127"/>
                <a:gd name="T12" fmla="*/ 69 w 82"/>
                <a:gd name="T13" fmla="*/ 76 h 127"/>
                <a:gd name="T14" fmla="*/ 32 w 82"/>
                <a:gd name="T15" fmla="*/ 76 h 127"/>
                <a:gd name="T16" fmla="*/ 32 w 82"/>
                <a:gd name="T17" fmla="*/ 99 h 127"/>
                <a:gd name="T18" fmla="*/ 82 w 82"/>
                <a:gd name="T19" fmla="*/ 99 h 127"/>
                <a:gd name="T20" fmla="*/ 82 w 82"/>
                <a:gd name="T21" fmla="*/ 127 h 127"/>
                <a:gd name="T22" fmla="*/ 0 w 82"/>
                <a:gd name="T23" fmla="*/ 127 h 127"/>
                <a:gd name="T24" fmla="*/ 0 w 82"/>
                <a:gd name="T25" fmla="*/ 0 h 127"/>
                <a:gd name="T26" fmla="*/ 0 w 82"/>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7">
                  <a:moveTo>
                    <a:pt x="0" y="0"/>
                  </a:moveTo>
                  <a:lnTo>
                    <a:pt x="78" y="0"/>
                  </a:lnTo>
                  <a:lnTo>
                    <a:pt x="78" y="26"/>
                  </a:lnTo>
                  <a:lnTo>
                    <a:pt x="32" y="26"/>
                  </a:lnTo>
                  <a:lnTo>
                    <a:pt x="32" y="49"/>
                  </a:lnTo>
                  <a:lnTo>
                    <a:pt x="69" y="49"/>
                  </a:lnTo>
                  <a:lnTo>
                    <a:pt x="69" y="76"/>
                  </a:lnTo>
                  <a:lnTo>
                    <a:pt x="32" y="76"/>
                  </a:lnTo>
                  <a:lnTo>
                    <a:pt x="32" y="99"/>
                  </a:lnTo>
                  <a:lnTo>
                    <a:pt x="82" y="99"/>
                  </a:lnTo>
                  <a:lnTo>
                    <a:pt x="82" y="127"/>
                  </a:lnTo>
                  <a:lnTo>
                    <a:pt x="0" y="127"/>
                  </a:lnTo>
                  <a:lnTo>
                    <a:pt x="0" y="0"/>
                  </a:lnTo>
                  <a:lnTo>
                    <a:pt x="0" y="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5" name="Freeform 12"/>
            <p:cNvSpPr>
              <a:spLocks noEditPoints="1"/>
            </p:cNvSpPr>
            <p:nvPr/>
          </p:nvSpPr>
          <p:spPr bwMode="auto">
            <a:xfrm>
              <a:off x="3310729" y="3848233"/>
              <a:ext cx="94732" cy="9546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6" name="Freeform 13"/>
            <p:cNvSpPr>
              <a:spLocks/>
            </p:cNvSpPr>
            <p:nvPr/>
          </p:nvSpPr>
          <p:spPr bwMode="auto">
            <a:xfrm>
              <a:off x="3417849" y="3849691"/>
              <a:ext cx="79429" cy="92546"/>
            </a:xfrm>
            <a:custGeom>
              <a:avLst/>
              <a:gdLst>
                <a:gd name="T0" fmla="*/ 12 w 52"/>
                <a:gd name="T1" fmla="*/ 20 h 60"/>
                <a:gd name="T2" fmla="*/ 12 w 52"/>
                <a:gd name="T3" fmla="*/ 0 h 60"/>
                <a:gd name="T4" fmla="*/ 52 w 52"/>
                <a:gd name="T5" fmla="*/ 0 h 60"/>
                <a:gd name="T6" fmla="*/ 52 w 52"/>
                <a:gd name="T7" fmla="*/ 60 h 60"/>
                <a:gd name="T8" fmla="*/ 37 w 52"/>
                <a:gd name="T9" fmla="*/ 60 h 60"/>
                <a:gd name="T10" fmla="*/ 37 w 52"/>
                <a:gd name="T11" fmla="*/ 12 h 60"/>
                <a:gd name="T12" fmla="*/ 26 w 52"/>
                <a:gd name="T13" fmla="*/ 12 h 60"/>
                <a:gd name="T14" fmla="*/ 26 w 52"/>
                <a:gd name="T15" fmla="*/ 20 h 60"/>
                <a:gd name="T16" fmla="*/ 0 w 52"/>
                <a:gd name="T17" fmla="*/ 60 h 60"/>
                <a:gd name="T18" fmla="*/ 0 w 52"/>
                <a:gd name="T19" fmla="*/ 47 h 60"/>
                <a:gd name="T20" fmla="*/ 12 w 52"/>
                <a:gd name="T21"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0">
                  <a:moveTo>
                    <a:pt x="12" y="20"/>
                  </a:moveTo>
                  <a:cubicBezTo>
                    <a:pt x="12" y="0"/>
                    <a:pt x="12" y="0"/>
                    <a:pt x="12" y="0"/>
                  </a:cubicBezTo>
                  <a:cubicBezTo>
                    <a:pt x="52" y="0"/>
                    <a:pt x="52" y="0"/>
                    <a:pt x="52" y="0"/>
                  </a:cubicBezTo>
                  <a:cubicBezTo>
                    <a:pt x="52" y="60"/>
                    <a:pt x="52" y="60"/>
                    <a:pt x="52" y="60"/>
                  </a:cubicBezTo>
                  <a:cubicBezTo>
                    <a:pt x="37" y="60"/>
                    <a:pt x="37" y="60"/>
                    <a:pt x="37" y="60"/>
                  </a:cubicBezTo>
                  <a:cubicBezTo>
                    <a:pt x="37" y="12"/>
                    <a:pt x="37" y="12"/>
                    <a:pt x="37" y="12"/>
                  </a:cubicBezTo>
                  <a:cubicBezTo>
                    <a:pt x="26" y="12"/>
                    <a:pt x="26" y="12"/>
                    <a:pt x="26" y="12"/>
                  </a:cubicBezTo>
                  <a:cubicBezTo>
                    <a:pt x="26" y="20"/>
                    <a:pt x="26" y="20"/>
                    <a:pt x="26" y="20"/>
                  </a:cubicBezTo>
                  <a:cubicBezTo>
                    <a:pt x="26" y="49"/>
                    <a:pt x="17" y="60"/>
                    <a:pt x="0" y="60"/>
                  </a:cubicBezTo>
                  <a:cubicBezTo>
                    <a:pt x="0" y="47"/>
                    <a:pt x="0" y="47"/>
                    <a:pt x="0" y="47"/>
                  </a:cubicBezTo>
                  <a:cubicBezTo>
                    <a:pt x="7" y="46"/>
                    <a:pt x="12" y="41"/>
                    <a:pt x="12" y="20"/>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7" name="Freeform 14"/>
            <p:cNvSpPr>
              <a:spLocks noEditPoints="1"/>
            </p:cNvSpPr>
            <p:nvPr/>
          </p:nvSpPr>
          <p:spPr bwMode="auto">
            <a:xfrm>
              <a:off x="3516953" y="3845318"/>
              <a:ext cx="104205" cy="98376"/>
            </a:xfrm>
            <a:custGeom>
              <a:avLst/>
              <a:gdLst>
                <a:gd name="T0" fmla="*/ 27 w 68"/>
                <a:gd name="T1" fmla="*/ 6 h 64"/>
                <a:gd name="T2" fmla="*/ 27 w 68"/>
                <a:gd name="T3" fmla="*/ 0 h 64"/>
                <a:gd name="T4" fmla="*/ 42 w 68"/>
                <a:gd name="T5" fmla="*/ 0 h 64"/>
                <a:gd name="T6" fmla="*/ 42 w 68"/>
                <a:gd name="T7" fmla="*/ 6 h 64"/>
                <a:gd name="T8" fmla="*/ 68 w 68"/>
                <a:gd name="T9" fmla="*/ 31 h 64"/>
                <a:gd name="T10" fmla="*/ 42 w 68"/>
                <a:gd name="T11" fmla="*/ 56 h 64"/>
                <a:gd name="T12" fmla="*/ 42 w 68"/>
                <a:gd name="T13" fmla="*/ 64 h 64"/>
                <a:gd name="T14" fmla="*/ 27 w 68"/>
                <a:gd name="T15" fmla="*/ 64 h 64"/>
                <a:gd name="T16" fmla="*/ 27 w 68"/>
                <a:gd name="T17" fmla="*/ 56 h 64"/>
                <a:gd name="T18" fmla="*/ 0 w 68"/>
                <a:gd name="T19" fmla="*/ 31 h 64"/>
                <a:gd name="T20" fmla="*/ 27 w 68"/>
                <a:gd name="T21" fmla="*/ 6 h 64"/>
                <a:gd name="T22" fmla="*/ 27 w 68"/>
                <a:gd name="T23" fmla="*/ 44 h 64"/>
                <a:gd name="T24" fmla="*/ 27 w 68"/>
                <a:gd name="T25" fmla="*/ 18 h 64"/>
                <a:gd name="T26" fmla="*/ 15 w 68"/>
                <a:gd name="T27" fmla="*/ 31 h 64"/>
                <a:gd name="T28" fmla="*/ 27 w 68"/>
                <a:gd name="T29" fmla="*/ 44 h 64"/>
                <a:gd name="T30" fmla="*/ 54 w 68"/>
                <a:gd name="T31" fmla="*/ 31 h 64"/>
                <a:gd name="T32" fmla="*/ 42 w 68"/>
                <a:gd name="T33" fmla="*/ 18 h 64"/>
                <a:gd name="T34" fmla="*/ 42 w 68"/>
                <a:gd name="T35" fmla="*/ 44 h 64"/>
                <a:gd name="T36" fmla="*/ 54 w 68"/>
                <a:gd name="T3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64">
                  <a:moveTo>
                    <a:pt x="27" y="6"/>
                  </a:moveTo>
                  <a:cubicBezTo>
                    <a:pt x="27" y="0"/>
                    <a:pt x="27" y="0"/>
                    <a:pt x="27" y="0"/>
                  </a:cubicBezTo>
                  <a:cubicBezTo>
                    <a:pt x="42" y="0"/>
                    <a:pt x="42" y="0"/>
                    <a:pt x="42" y="0"/>
                  </a:cubicBezTo>
                  <a:cubicBezTo>
                    <a:pt x="42" y="6"/>
                    <a:pt x="42" y="6"/>
                    <a:pt x="42" y="6"/>
                  </a:cubicBezTo>
                  <a:cubicBezTo>
                    <a:pt x="58" y="6"/>
                    <a:pt x="68" y="17"/>
                    <a:pt x="68" y="31"/>
                  </a:cubicBezTo>
                  <a:cubicBezTo>
                    <a:pt x="68" y="45"/>
                    <a:pt x="58" y="56"/>
                    <a:pt x="42" y="56"/>
                  </a:cubicBezTo>
                  <a:cubicBezTo>
                    <a:pt x="42" y="64"/>
                    <a:pt x="42" y="64"/>
                    <a:pt x="42" y="64"/>
                  </a:cubicBezTo>
                  <a:cubicBezTo>
                    <a:pt x="27" y="64"/>
                    <a:pt x="27" y="64"/>
                    <a:pt x="27" y="64"/>
                  </a:cubicBezTo>
                  <a:cubicBezTo>
                    <a:pt x="27" y="56"/>
                    <a:pt x="27" y="56"/>
                    <a:pt x="27" y="56"/>
                  </a:cubicBezTo>
                  <a:cubicBezTo>
                    <a:pt x="11" y="56"/>
                    <a:pt x="0" y="45"/>
                    <a:pt x="0" y="31"/>
                  </a:cubicBezTo>
                  <a:cubicBezTo>
                    <a:pt x="0" y="17"/>
                    <a:pt x="11" y="6"/>
                    <a:pt x="27" y="6"/>
                  </a:cubicBezTo>
                  <a:close/>
                  <a:moveTo>
                    <a:pt x="27" y="44"/>
                  </a:moveTo>
                  <a:cubicBezTo>
                    <a:pt x="27" y="18"/>
                    <a:pt x="27" y="18"/>
                    <a:pt x="27" y="18"/>
                  </a:cubicBezTo>
                  <a:cubicBezTo>
                    <a:pt x="20" y="18"/>
                    <a:pt x="15" y="24"/>
                    <a:pt x="15" y="31"/>
                  </a:cubicBezTo>
                  <a:cubicBezTo>
                    <a:pt x="15" y="38"/>
                    <a:pt x="20" y="44"/>
                    <a:pt x="27" y="44"/>
                  </a:cubicBezTo>
                  <a:close/>
                  <a:moveTo>
                    <a:pt x="54" y="31"/>
                  </a:moveTo>
                  <a:cubicBezTo>
                    <a:pt x="54" y="24"/>
                    <a:pt x="49" y="18"/>
                    <a:pt x="42" y="18"/>
                  </a:cubicBezTo>
                  <a:cubicBezTo>
                    <a:pt x="42" y="44"/>
                    <a:pt x="42" y="44"/>
                    <a:pt x="42" y="44"/>
                  </a:cubicBezTo>
                  <a:cubicBezTo>
                    <a:pt x="49" y="44"/>
                    <a:pt x="54" y="38"/>
                    <a:pt x="54" y="31"/>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8" name="Freeform 15"/>
            <p:cNvSpPr>
              <a:spLocks noEditPoints="1"/>
            </p:cNvSpPr>
            <p:nvPr/>
          </p:nvSpPr>
          <p:spPr bwMode="auto">
            <a:xfrm>
              <a:off x="3637919" y="3848233"/>
              <a:ext cx="94732" cy="9546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9" name="Freeform 16"/>
            <p:cNvSpPr>
              <a:spLocks/>
            </p:cNvSpPr>
            <p:nvPr/>
          </p:nvSpPr>
          <p:spPr bwMode="auto">
            <a:xfrm>
              <a:off x="3754512" y="3849691"/>
              <a:ext cx="77972" cy="92546"/>
            </a:xfrm>
            <a:custGeom>
              <a:avLst/>
              <a:gdLst>
                <a:gd name="T0" fmla="*/ 0 w 107"/>
                <a:gd name="T1" fmla="*/ 0 h 127"/>
                <a:gd name="T2" fmla="*/ 31 w 107"/>
                <a:gd name="T3" fmla="*/ 0 h 127"/>
                <a:gd name="T4" fmla="*/ 31 w 107"/>
                <a:gd name="T5" fmla="*/ 51 h 127"/>
                <a:gd name="T6" fmla="*/ 77 w 107"/>
                <a:gd name="T7" fmla="*/ 51 h 127"/>
                <a:gd name="T8" fmla="*/ 77 w 107"/>
                <a:gd name="T9" fmla="*/ 0 h 127"/>
                <a:gd name="T10" fmla="*/ 107 w 107"/>
                <a:gd name="T11" fmla="*/ 0 h 127"/>
                <a:gd name="T12" fmla="*/ 107 w 107"/>
                <a:gd name="T13" fmla="*/ 127 h 127"/>
                <a:gd name="T14" fmla="*/ 77 w 107"/>
                <a:gd name="T15" fmla="*/ 127 h 127"/>
                <a:gd name="T16" fmla="*/ 77 w 107"/>
                <a:gd name="T17" fmla="*/ 76 h 127"/>
                <a:gd name="T18" fmla="*/ 31 w 107"/>
                <a:gd name="T19" fmla="*/ 76 h 127"/>
                <a:gd name="T20" fmla="*/ 31 w 107"/>
                <a:gd name="T21" fmla="*/ 127 h 127"/>
                <a:gd name="T22" fmla="*/ 0 w 107"/>
                <a:gd name="T23" fmla="*/ 127 h 127"/>
                <a:gd name="T24" fmla="*/ 0 w 107"/>
                <a:gd name="T25" fmla="*/ 0 h 127"/>
                <a:gd name="T26" fmla="*/ 0 w 107"/>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127">
                  <a:moveTo>
                    <a:pt x="0" y="0"/>
                  </a:moveTo>
                  <a:lnTo>
                    <a:pt x="31" y="0"/>
                  </a:lnTo>
                  <a:lnTo>
                    <a:pt x="31" y="51"/>
                  </a:lnTo>
                  <a:lnTo>
                    <a:pt x="77" y="51"/>
                  </a:lnTo>
                  <a:lnTo>
                    <a:pt x="77" y="0"/>
                  </a:lnTo>
                  <a:lnTo>
                    <a:pt x="107" y="0"/>
                  </a:lnTo>
                  <a:lnTo>
                    <a:pt x="107" y="127"/>
                  </a:lnTo>
                  <a:lnTo>
                    <a:pt x="77" y="127"/>
                  </a:lnTo>
                  <a:lnTo>
                    <a:pt x="77" y="76"/>
                  </a:lnTo>
                  <a:lnTo>
                    <a:pt x="31" y="76"/>
                  </a:lnTo>
                  <a:lnTo>
                    <a:pt x="31" y="127"/>
                  </a:lnTo>
                  <a:lnTo>
                    <a:pt x="0" y="127"/>
                  </a:lnTo>
                  <a:lnTo>
                    <a:pt x="0" y="0"/>
                  </a:lnTo>
                  <a:lnTo>
                    <a:pt x="0" y="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40" name="Freeform 17"/>
            <p:cNvSpPr>
              <a:spLocks noEditPoints="1"/>
            </p:cNvSpPr>
            <p:nvPr/>
          </p:nvSpPr>
          <p:spPr bwMode="auto">
            <a:xfrm>
              <a:off x="3850701" y="3849691"/>
              <a:ext cx="93275" cy="109307"/>
            </a:xfrm>
            <a:custGeom>
              <a:avLst/>
              <a:gdLst>
                <a:gd name="T0" fmla="*/ 6 w 61"/>
                <a:gd name="T1" fmla="*/ 47 h 71"/>
                <a:gd name="T2" fmla="*/ 14 w 61"/>
                <a:gd name="T3" fmla="*/ 14 h 71"/>
                <a:gd name="T4" fmla="*/ 14 w 61"/>
                <a:gd name="T5" fmla="*/ 0 h 71"/>
                <a:gd name="T6" fmla="*/ 54 w 61"/>
                <a:gd name="T7" fmla="*/ 0 h 71"/>
                <a:gd name="T8" fmla="*/ 54 w 61"/>
                <a:gd name="T9" fmla="*/ 47 h 71"/>
                <a:gd name="T10" fmla="*/ 61 w 61"/>
                <a:gd name="T11" fmla="*/ 47 h 71"/>
                <a:gd name="T12" fmla="*/ 61 w 61"/>
                <a:gd name="T13" fmla="*/ 71 h 71"/>
                <a:gd name="T14" fmla="*/ 48 w 61"/>
                <a:gd name="T15" fmla="*/ 71 h 71"/>
                <a:gd name="T16" fmla="*/ 48 w 61"/>
                <a:gd name="T17" fmla="*/ 60 h 71"/>
                <a:gd name="T18" fmla="*/ 14 w 61"/>
                <a:gd name="T19" fmla="*/ 60 h 71"/>
                <a:gd name="T20" fmla="*/ 14 w 61"/>
                <a:gd name="T21" fmla="*/ 71 h 71"/>
                <a:gd name="T22" fmla="*/ 0 w 61"/>
                <a:gd name="T23" fmla="*/ 71 h 71"/>
                <a:gd name="T24" fmla="*/ 0 w 61"/>
                <a:gd name="T25" fmla="*/ 47 h 71"/>
                <a:gd name="T26" fmla="*/ 6 w 61"/>
                <a:gd name="T27" fmla="*/ 47 h 71"/>
                <a:gd name="T28" fmla="*/ 40 w 61"/>
                <a:gd name="T29" fmla="*/ 47 h 71"/>
                <a:gd name="T30" fmla="*/ 40 w 61"/>
                <a:gd name="T31" fmla="*/ 12 h 71"/>
                <a:gd name="T32" fmla="*/ 28 w 61"/>
                <a:gd name="T33" fmla="*/ 12 h 71"/>
                <a:gd name="T34" fmla="*/ 28 w 61"/>
                <a:gd name="T35" fmla="*/ 15 h 71"/>
                <a:gd name="T36" fmla="*/ 21 w 61"/>
                <a:gd name="T37" fmla="*/ 47 h 71"/>
                <a:gd name="T38" fmla="*/ 40 w 61"/>
                <a:gd name="T39" fmla="*/ 4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1">
                  <a:moveTo>
                    <a:pt x="6" y="47"/>
                  </a:moveTo>
                  <a:cubicBezTo>
                    <a:pt x="13" y="37"/>
                    <a:pt x="14" y="25"/>
                    <a:pt x="14" y="14"/>
                  </a:cubicBezTo>
                  <a:cubicBezTo>
                    <a:pt x="14" y="0"/>
                    <a:pt x="14" y="0"/>
                    <a:pt x="14" y="0"/>
                  </a:cubicBezTo>
                  <a:cubicBezTo>
                    <a:pt x="54" y="0"/>
                    <a:pt x="54" y="0"/>
                    <a:pt x="54" y="0"/>
                  </a:cubicBezTo>
                  <a:cubicBezTo>
                    <a:pt x="54" y="47"/>
                    <a:pt x="54" y="47"/>
                    <a:pt x="54" y="47"/>
                  </a:cubicBezTo>
                  <a:cubicBezTo>
                    <a:pt x="61" y="47"/>
                    <a:pt x="61" y="47"/>
                    <a:pt x="61" y="47"/>
                  </a:cubicBezTo>
                  <a:cubicBezTo>
                    <a:pt x="61" y="71"/>
                    <a:pt x="61" y="71"/>
                    <a:pt x="61" y="71"/>
                  </a:cubicBezTo>
                  <a:cubicBezTo>
                    <a:pt x="48" y="71"/>
                    <a:pt x="48" y="71"/>
                    <a:pt x="48" y="71"/>
                  </a:cubicBezTo>
                  <a:cubicBezTo>
                    <a:pt x="48" y="60"/>
                    <a:pt x="48" y="60"/>
                    <a:pt x="48" y="60"/>
                  </a:cubicBezTo>
                  <a:cubicBezTo>
                    <a:pt x="14" y="60"/>
                    <a:pt x="14" y="60"/>
                    <a:pt x="14" y="60"/>
                  </a:cubicBezTo>
                  <a:cubicBezTo>
                    <a:pt x="14" y="71"/>
                    <a:pt x="14" y="71"/>
                    <a:pt x="14" y="71"/>
                  </a:cubicBezTo>
                  <a:cubicBezTo>
                    <a:pt x="0" y="71"/>
                    <a:pt x="0" y="71"/>
                    <a:pt x="0" y="71"/>
                  </a:cubicBezTo>
                  <a:cubicBezTo>
                    <a:pt x="0" y="47"/>
                    <a:pt x="0" y="47"/>
                    <a:pt x="0" y="47"/>
                  </a:cubicBezTo>
                  <a:cubicBezTo>
                    <a:pt x="6" y="47"/>
                    <a:pt x="6" y="47"/>
                    <a:pt x="6" y="47"/>
                  </a:cubicBezTo>
                  <a:close/>
                  <a:moveTo>
                    <a:pt x="40" y="47"/>
                  </a:moveTo>
                  <a:cubicBezTo>
                    <a:pt x="40" y="12"/>
                    <a:pt x="40" y="12"/>
                    <a:pt x="40" y="12"/>
                  </a:cubicBezTo>
                  <a:cubicBezTo>
                    <a:pt x="28" y="12"/>
                    <a:pt x="28" y="12"/>
                    <a:pt x="28" y="12"/>
                  </a:cubicBezTo>
                  <a:cubicBezTo>
                    <a:pt x="28" y="15"/>
                    <a:pt x="28" y="15"/>
                    <a:pt x="28" y="15"/>
                  </a:cubicBezTo>
                  <a:cubicBezTo>
                    <a:pt x="28" y="25"/>
                    <a:pt x="26" y="38"/>
                    <a:pt x="21" y="47"/>
                  </a:cubicBezTo>
                  <a:cubicBezTo>
                    <a:pt x="40" y="47"/>
                    <a:pt x="40" y="47"/>
                    <a:pt x="40" y="47"/>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0" name="Прямоугольник 19"/>
          <p:cNvSpPr/>
          <p:nvPr/>
        </p:nvSpPr>
        <p:spPr>
          <a:xfrm>
            <a:off x="4783954" y="4035293"/>
            <a:ext cx="6994718" cy="1015663"/>
          </a:xfrm>
          <a:prstGeom prst="rect">
            <a:avLst/>
          </a:prstGeom>
        </p:spPr>
        <p:txBody>
          <a:bodyPr wrap="square">
            <a:spAutoFit/>
          </a:bodyPr>
          <a:lstStyle/>
          <a:p>
            <a:r>
              <a:rPr lang="ru-RU" sz="2000" b="1" dirty="0">
                <a:solidFill>
                  <a:schemeClr val="tx2">
                    <a:lumMod val="75000"/>
                  </a:schemeClr>
                </a:solidFill>
                <a:latin typeface="Arial" panose="020B0604020202020204" pitchFamily="34" charset="0"/>
                <a:cs typeface="Arial" panose="020B0604020202020204" pitchFamily="34" charset="0"/>
              </a:rPr>
              <a:t>Новые принципы представления и предоставления геологической информации посредством ФГИС  «ЕФГИ».</a:t>
            </a:r>
          </a:p>
        </p:txBody>
      </p:sp>
      <p:sp>
        <p:nvSpPr>
          <p:cNvPr id="23" name="Прямоугольник 22"/>
          <p:cNvSpPr/>
          <p:nvPr/>
        </p:nvSpPr>
        <p:spPr>
          <a:xfrm>
            <a:off x="4783954" y="5537803"/>
            <a:ext cx="6907303" cy="584775"/>
          </a:xfrm>
          <a:prstGeom prst="rect">
            <a:avLst/>
          </a:prstGeom>
        </p:spPr>
        <p:txBody>
          <a:bodyPr wrap="square">
            <a:spAutoFit/>
          </a:bodyPr>
          <a:lstStyle/>
          <a:p>
            <a:r>
              <a:rPr lang="ru-RU" sz="1600" b="1" dirty="0" err="1">
                <a:solidFill>
                  <a:schemeClr val="tx2">
                    <a:lumMod val="75000"/>
                  </a:schemeClr>
                </a:solidFill>
                <a:latin typeface="Arial" panose="020B0604020202020204" pitchFamily="34" charset="0"/>
                <a:cs typeface="Arial" panose="020B0604020202020204" pitchFamily="34" charset="0"/>
              </a:rPr>
              <a:t>Захаркин</a:t>
            </a:r>
            <a:r>
              <a:rPr lang="ru-RU" sz="1600" b="1" dirty="0">
                <a:solidFill>
                  <a:schemeClr val="tx2">
                    <a:lumMod val="75000"/>
                  </a:schemeClr>
                </a:solidFill>
                <a:latin typeface="Arial" panose="020B0604020202020204" pitchFamily="34" charset="0"/>
                <a:cs typeface="Arial" panose="020B0604020202020204" pitchFamily="34" charset="0"/>
              </a:rPr>
              <a:t> И.В.     Начальник Управления формирования и                        ведения ФГИС «ЕФГИ»</a:t>
            </a:r>
          </a:p>
        </p:txBody>
      </p:sp>
    </p:spTree>
    <p:extLst>
      <p:ext uri="{BB962C8B-B14F-4D97-AF65-F5344CB8AC3E}">
        <p14:creationId xmlns:p14="http://schemas.microsoft.com/office/powerpoint/2010/main" val="19721095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1000"/>
                                        <p:tgtEl>
                                          <p:spTgt spid="20"/>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animBg="1"/>
      <p:bldP spid="20"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a:solidFill>
                  <a:schemeClr val="tx2">
                    <a:lumMod val="75000"/>
                  </a:schemeClr>
                </a:solidFill>
                <a:latin typeface="Arial" panose="020B0604020202020204" pitchFamily="34" charset="0"/>
                <a:cs typeface="Arial" panose="020B0604020202020204" pitchFamily="34" charset="0"/>
              </a:rPr>
              <a:t>Представление 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1" y="1149612"/>
            <a:ext cx="5462008" cy="369332"/>
          </a:xfrm>
          <a:prstGeom prst="rect">
            <a:avLst/>
          </a:prstGeom>
          <a:noFill/>
        </p:spPr>
        <p:txBody>
          <a:bodyPr wrap="none" rtlCol="0">
            <a:spAutoFit/>
          </a:bodyPr>
          <a:lstStyle/>
          <a:p>
            <a:r>
              <a:rPr lang="ru-RU" dirty="0"/>
              <a:t>2. Загрузка описания носителей (при необходимости)</a:t>
            </a:r>
          </a:p>
        </p:txBody>
      </p:sp>
      <p:sp>
        <p:nvSpPr>
          <p:cNvPr id="3" name="TextBox 2"/>
          <p:cNvSpPr txBox="1"/>
          <p:nvPr/>
        </p:nvSpPr>
        <p:spPr>
          <a:xfrm>
            <a:off x="8657207" y="1277320"/>
            <a:ext cx="3325833" cy="738664"/>
          </a:xfrm>
          <a:prstGeom prst="rect">
            <a:avLst/>
          </a:prstGeom>
          <a:noFill/>
        </p:spPr>
        <p:txBody>
          <a:bodyPr wrap="square" rtlCol="0">
            <a:spAutoFit/>
          </a:bodyPr>
          <a:lstStyle/>
          <a:p>
            <a:r>
              <a:rPr lang="ru-RU" sz="1400" dirty="0"/>
              <a:t>Поставьте флажок «Комплект</a:t>
            </a:r>
          </a:p>
          <a:p>
            <a:r>
              <a:rPr lang="ru-RU" sz="1400" dirty="0"/>
              <a:t>имеет дополнительные физические носители»</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530" y="1646652"/>
            <a:ext cx="5568396" cy="4110337"/>
          </a:xfrm>
          <a:prstGeom prst="rect">
            <a:avLst/>
          </a:prstGeom>
        </p:spPr>
      </p:pic>
    </p:spTree>
    <p:extLst>
      <p:ext uri="{BB962C8B-B14F-4D97-AF65-F5344CB8AC3E}">
        <p14:creationId xmlns:p14="http://schemas.microsoft.com/office/powerpoint/2010/main" val="3586403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64349"/>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a:solidFill>
                  <a:schemeClr val="tx2">
                    <a:lumMod val="75000"/>
                  </a:schemeClr>
                </a:solidFill>
                <a:latin typeface="Arial" panose="020B0604020202020204" pitchFamily="34" charset="0"/>
                <a:cs typeface="Arial" panose="020B0604020202020204" pitchFamily="34" charset="0"/>
              </a:rPr>
              <a:t>Представление 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1" y="1149612"/>
            <a:ext cx="5462008" cy="369332"/>
          </a:xfrm>
          <a:prstGeom prst="rect">
            <a:avLst/>
          </a:prstGeom>
          <a:noFill/>
        </p:spPr>
        <p:txBody>
          <a:bodyPr wrap="none" rtlCol="0">
            <a:spAutoFit/>
          </a:bodyPr>
          <a:lstStyle/>
          <a:p>
            <a:r>
              <a:rPr lang="ru-RU" dirty="0"/>
              <a:t>2. Загрузка описания носителей (при необходимости)</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5375" y="1861457"/>
            <a:ext cx="5091282" cy="3736910"/>
          </a:xfrm>
          <a:prstGeom prst="rect">
            <a:avLst/>
          </a:prstGeom>
        </p:spPr>
      </p:pic>
      <p:sp>
        <p:nvSpPr>
          <p:cNvPr id="6" name="TextBox 5"/>
          <p:cNvSpPr txBox="1"/>
          <p:nvPr/>
        </p:nvSpPr>
        <p:spPr>
          <a:xfrm>
            <a:off x="8579186" y="1149611"/>
            <a:ext cx="3338451" cy="5970865"/>
          </a:xfrm>
          <a:prstGeom prst="rect">
            <a:avLst/>
          </a:prstGeom>
          <a:noFill/>
        </p:spPr>
        <p:txBody>
          <a:bodyPr wrap="square" rtlCol="0">
            <a:spAutoFit/>
          </a:bodyPr>
          <a:lstStyle/>
          <a:p>
            <a:r>
              <a:rPr lang="en-US" sz="1400" dirty="0"/>
              <a:t>1. </a:t>
            </a:r>
            <a:r>
              <a:rPr lang="ru-RU" sz="1400" dirty="0"/>
              <a:t>Задайте ОПИСАТЕЛЬНОЕ название носителя (например, Первичные материалы). Не надо называть носитель «Диск 1»</a:t>
            </a:r>
          </a:p>
          <a:p>
            <a:endParaRPr lang="ru-RU" sz="1400" dirty="0"/>
          </a:p>
          <a:p>
            <a:r>
              <a:rPr lang="en-US" sz="1400" dirty="0"/>
              <a:t>2. </a:t>
            </a:r>
            <a:r>
              <a:rPr lang="ru-RU" sz="1400" dirty="0"/>
              <a:t>Выберите тип носителя из предложенного в списке. ФГБУ «Росгеолфонд» принимает информацию на всех указанных типах носителей (не только </a:t>
            </a:r>
            <a:r>
              <a:rPr lang="en-US" sz="1400" dirty="0"/>
              <a:t>CD, DVD)</a:t>
            </a:r>
            <a:r>
              <a:rPr lang="ru-RU" sz="1400" dirty="0"/>
              <a:t> </a:t>
            </a:r>
            <a:endParaRPr lang="en-US" sz="1400" dirty="0"/>
          </a:p>
          <a:p>
            <a:endParaRPr lang="en-US" sz="1400" dirty="0"/>
          </a:p>
          <a:p>
            <a:r>
              <a:rPr lang="en-US" sz="1400" dirty="0"/>
              <a:t>3. </a:t>
            </a:r>
            <a:r>
              <a:rPr lang="ru-RU" sz="1400" dirty="0"/>
              <a:t>Скачайте программу </a:t>
            </a:r>
            <a:r>
              <a:rPr lang="en-US" sz="1400" dirty="0" err="1"/>
              <a:t>EfgiIndexer</a:t>
            </a:r>
            <a:r>
              <a:rPr lang="en-US" sz="1400" dirty="0"/>
              <a:t> (32 </a:t>
            </a:r>
            <a:r>
              <a:rPr lang="ru-RU" sz="1400" dirty="0"/>
              <a:t>или 64 бит) и создайте в ней индексный файл. При создании индексного файла указывайте название диска (если файлы уже записаны на носитель) или корневой папки (если файлы подготовлены для записи на носитель). Индексный файл на носитель записывать не надо!</a:t>
            </a:r>
          </a:p>
          <a:p>
            <a:endParaRPr lang="ru-RU" sz="1400" dirty="0"/>
          </a:p>
          <a:p>
            <a:r>
              <a:rPr lang="ru-RU" sz="1400" dirty="0"/>
              <a:t>4. Загрузите индексный файл на Портал. </a:t>
            </a:r>
            <a:r>
              <a:rPr lang="ru-RU" sz="1400" dirty="0">
                <a:solidFill>
                  <a:srgbClr val="FF0000"/>
                </a:solidFill>
              </a:rPr>
              <a:t>Внимание! Если вы после индексации изменили содержимое носителя, необходимо провести индексацию повторно и обновить индексный файл на Портале!</a:t>
            </a:r>
            <a:endParaRPr lang="en-US" sz="1400" dirty="0">
              <a:solidFill>
                <a:srgbClr val="FF0000"/>
              </a:solidFill>
            </a:endParaRPr>
          </a:p>
          <a:p>
            <a:r>
              <a:rPr lang="ru-RU" dirty="0"/>
              <a:t> </a:t>
            </a:r>
          </a:p>
        </p:txBody>
      </p:sp>
    </p:spTree>
    <p:extLst>
      <p:ext uri="{BB962C8B-B14F-4D97-AF65-F5344CB8AC3E}">
        <p14:creationId xmlns:p14="http://schemas.microsoft.com/office/powerpoint/2010/main" val="3146744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a:solidFill>
                  <a:schemeClr val="tx2">
                    <a:lumMod val="75000"/>
                  </a:schemeClr>
                </a:solidFill>
                <a:latin typeface="Arial" panose="020B0604020202020204" pitchFamily="34" charset="0"/>
                <a:cs typeface="Arial" panose="020B0604020202020204" pitchFamily="34" charset="0"/>
              </a:rPr>
              <a:t>Представление 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1" y="1149612"/>
            <a:ext cx="5462008" cy="369332"/>
          </a:xfrm>
          <a:prstGeom prst="rect">
            <a:avLst/>
          </a:prstGeom>
          <a:noFill/>
        </p:spPr>
        <p:txBody>
          <a:bodyPr wrap="none" rtlCol="0">
            <a:spAutoFit/>
          </a:bodyPr>
          <a:lstStyle/>
          <a:p>
            <a:r>
              <a:rPr lang="ru-RU" dirty="0"/>
              <a:t>2. Загрузка описания носителей (при необходимости)</a:t>
            </a:r>
          </a:p>
        </p:txBody>
      </p:sp>
      <p:sp>
        <p:nvSpPr>
          <p:cNvPr id="6" name="TextBox 5"/>
          <p:cNvSpPr txBox="1"/>
          <p:nvPr/>
        </p:nvSpPr>
        <p:spPr>
          <a:xfrm>
            <a:off x="8579186" y="1149611"/>
            <a:ext cx="3338451" cy="738664"/>
          </a:xfrm>
          <a:prstGeom prst="rect">
            <a:avLst/>
          </a:prstGeom>
          <a:noFill/>
        </p:spPr>
        <p:txBody>
          <a:bodyPr wrap="square" rtlCol="0">
            <a:spAutoFit/>
          </a:bodyPr>
          <a:lstStyle/>
          <a:p>
            <a:r>
              <a:rPr lang="ru-RU" sz="1400" dirty="0"/>
              <a:t>Не забудьте распечатать сопроводительное письмо к физическим носителям </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079" y="1691645"/>
            <a:ext cx="5252689" cy="1936129"/>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3134" y="2454436"/>
            <a:ext cx="3478976" cy="3834882"/>
          </a:xfrm>
          <a:prstGeom prst="rect">
            <a:avLst/>
          </a:prstGeom>
        </p:spPr>
      </p:pic>
    </p:spTree>
    <p:extLst>
      <p:ext uri="{BB962C8B-B14F-4D97-AF65-F5344CB8AC3E}">
        <p14:creationId xmlns:p14="http://schemas.microsoft.com/office/powerpoint/2010/main" val="2153759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a:solidFill>
                  <a:schemeClr val="tx2">
                    <a:lumMod val="75000"/>
                  </a:schemeClr>
                </a:solidFill>
                <a:latin typeface="Arial" panose="020B0604020202020204" pitchFamily="34" charset="0"/>
                <a:cs typeface="Arial" panose="020B0604020202020204" pitchFamily="34" charset="0"/>
              </a:rPr>
              <a:t>Представление 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4641221" cy="646331"/>
          </a:xfrm>
          <a:prstGeom prst="rect">
            <a:avLst/>
          </a:prstGeom>
          <a:noFill/>
        </p:spPr>
        <p:txBody>
          <a:bodyPr wrap="square" rtlCol="0">
            <a:spAutoFit/>
          </a:bodyPr>
          <a:lstStyle/>
          <a:p>
            <a:r>
              <a:rPr lang="ru-RU" dirty="0"/>
              <a:t>3. Основные сведения об объекте работ</a:t>
            </a:r>
          </a:p>
          <a:p>
            <a:endParaRPr lang="ru-RU"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0999" y="1575415"/>
            <a:ext cx="4439138" cy="3789688"/>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9238" y="1504509"/>
            <a:ext cx="4413829" cy="2461000"/>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3486" y="3965509"/>
            <a:ext cx="3812466" cy="2603240"/>
          </a:xfrm>
          <a:prstGeom prst="rect">
            <a:avLst/>
          </a:prstGeom>
        </p:spPr>
      </p:pic>
    </p:spTree>
    <p:extLst>
      <p:ext uri="{BB962C8B-B14F-4D97-AF65-F5344CB8AC3E}">
        <p14:creationId xmlns:p14="http://schemas.microsoft.com/office/powerpoint/2010/main" val="3586403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a:solidFill>
                  <a:schemeClr val="tx2">
                    <a:lumMod val="75000"/>
                  </a:schemeClr>
                </a:solidFill>
                <a:latin typeface="Arial" panose="020B0604020202020204" pitchFamily="34" charset="0"/>
                <a:cs typeface="Arial" panose="020B0604020202020204" pitchFamily="34" charset="0"/>
              </a:rPr>
              <a:t>Представление 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6154244" cy="646331"/>
          </a:xfrm>
          <a:prstGeom prst="rect">
            <a:avLst/>
          </a:prstGeom>
          <a:noFill/>
        </p:spPr>
        <p:txBody>
          <a:bodyPr wrap="square" rtlCol="0">
            <a:spAutoFit/>
          </a:bodyPr>
          <a:lstStyle/>
          <a:p>
            <a:r>
              <a:rPr lang="en-US" dirty="0"/>
              <a:t>4</a:t>
            </a:r>
            <a:r>
              <a:rPr lang="ru-RU" dirty="0"/>
              <a:t>. Описание первичной информации (при наличии)</a:t>
            </a:r>
          </a:p>
          <a:p>
            <a:endParaRPr lang="ru-RU"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0785" y="1817877"/>
            <a:ext cx="5431202" cy="3724507"/>
          </a:xfrm>
          <a:prstGeom prst="rect">
            <a:avLst/>
          </a:prstGeom>
        </p:spPr>
      </p:pic>
      <p:sp>
        <p:nvSpPr>
          <p:cNvPr id="119" name="TextBox 118"/>
          <p:cNvSpPr txBox="1"/>
          <p:nvPr/>
        </p:nvSpPr>
        <p:spPr>
          <a:xfrm>
            <a:off x="8579186" y="1149611"/>
            <a:ext cx="3338451" cy="1384995"/>
          </a:xfrm>
          <a:prstGeom prst="rect">
            <a:avLst/>
          </a:prstGeom>
          <a:noFill/>
        </p:spPr>
        <p:txBody>
          <a:bodyPr wrap="square" rtlCol="0">
            <a:spAutoFit/>
          </a:bodyPr>
          <a:lstStyle/>
          <a:p>
            <a:pPr marL="342900" indent="-342900">
              <a:buAutoNum type="arabicPeriod"/>
            </a:pPr>
            <a:r>
              <a:rPr lang="ru-RU" sz="1400" dirty="0"/>
              <a:t>Заполните описание первичных материалов</a:t>
            </a:r>
          </a:p>
          <a:p>
            <a:pPr marL="342900" indent="-342900">
              <a:buAutoNum type="arabicPeriod"/>
            </a:pPr>
            <a:endParaRPr lang="ru-RU" sz="1400" dirty="0"/>
          </a:p>
          <a:p>
            <a:pPr marL="342900" indent="-342900">
              <a:buAutoNum type="arabicPeriod"/>
            </a:pPr>
            <a:r>
              <a:rPr lang="ru-RU" sz="1400" dirty="0"/>
              <a:t>Пояснительная записка к первичным материалам печатается из Портала </a:t>
            </a: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367" y="3088431"/>
            <a:ext cx="4194438" cy="2695615"/>
          </a:xfrm>
          <a:prstGeom prst="rect">
            <a:avLst/>
          </a:prstGeom>
        </p:spPr>
      </p:pic>
    </p:spTree>
    <p:extLst>
      <p:ext uri="{BB962C8B-B14F-4D97-AF65-F5344CB8AC3E}">
        <p14:creationId xmlns:p14="http://schemas.microsoft.com/office/powerpoint/2010/main" val="2838092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a:solidFill>
                  <a:schemeClr val="tx2">
                    <a:lumMod val="75000"/>
                  </a:schemeClr>
                </a:solidFill>
                <a:latin typeface="Arial" panose="020B0604020202020204" pitchFamily="34" charset="0"/>
                <a:cs typeface="Arial" panose="020B0604020202020204" pitchFamily="34" charset="0"/>
              </a:rPr>
              <a:t>Представление 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8365244" cy="923330"/>
          </a:xfrm>
          <a:prstGeom prst="rect">
            <a:avLst/>
          </a:prstGeom>
          <a:noFill/>
        </p:spPr>
        <p:txBody>
          <a:bodyPr wrap="square" rtlCol="0">
            <a:spAutoFit/>
          </a:bodyPr>
          <a:lstStyle/>
          <a:p>
            <a:r>
              <a:rPr lang="en-US" dirty="0"/>
              <a:t>5</a:t>
            </a:r>
            <a:r>
              <a:rPr lang="ru-RU" dirty="0"/>
              <a:t>. Описание интерпретированной информации, поставляемой в электронном виде (при наличии)</a:t>
            </a:r>
          </a:p>
          <a:p>
            <a:endParaRPr lang="ru-RU"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043" y="2072942"/>
            <a:ext cx="5178445" cy="3957993"/>
          </a:xfrm>
          <a:prstGeom prst="rect">
            <a:avLst/>
          </a:prstGeom>
        </p:spPr>
      </p:pic>
      <p:sp>
        <p:nvSpPr>
          <p:cNvPr id="119" name="TextBox 118"/>
          <p:cNvSpPr txBox="1"/>
          <p:nvPr/>
        </p:nvSpPr>
        <p:spPr>
          <a:xfrm>
            <a:off x="8544798" y="1611277"/>
            <a:ext cx="3338451" cy="1600438"/>
          </a:xfrm>
          <a:prstGeom prst="rect">
            <a:avLst/>
          </a:prstGeom>
          <a:noFill/>
        </p:spPr>
        <p:txBody>
          <a:bodyPr wrap="square" rtlCol="0">
            <a:spAutoFit/>
          </a:bodyPr>
          <a:lstStyle/>
          <a:p>
            <a:pPr marL="342900" indent="-342900">
              <a:buAutoNum type="arabicPeriod"/>
            </a:pPr>
            <a:r>
              <a:rPr lang="ru-RU" sz="1400" dirty="0"/>
              <a:t>Заполните описание интерпретированных материалов, поставляемых только в электронном виде</a:t>
            </a:r>
          </a:p>
          <a:p>
            <a:pPr marL="342900" indent="-342900">
              <a:buAutoNum type="arabicPeriod"/>
            </a:pPr>
            <a:endParaRPr lang="ru-RU" sz="1400" dirty="0"/>
          </a:p>
          <a:p>
            <a:pPr marL="342900" indent="-342900">
              <a:buAutoNum type="arabicPeriod"/>
            </a:pPr>
            <a:r>
              <a:rPr lang="ru-RU" sz="1400" dirty="0"/>
              <a:t>Пояснительная записка к материалам печатается из Портала </a:t>
            </a: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7750" y="3211715"/>
            <a:ext cx="3350142" cy="3542679"/>
          </a:xfrm>
          <a:prstGeom prst="rect">
            <a:avLst/>
          </a:prstGeom>
        </p:spPr>
      </p:pic>
    </p:spTree>
    <p:extLst>
      <p:ext uri="{BB962C8B-B14F-4D97-AF65-F5344CB8AC3E}">
        <p14:creationId xmlns:p14="http://schemas.microsoft.com/office/powerpoint/2010/main" val="424916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a:solidFill>
                  <a:schemeClr val="tx2">
                    <a:lumMod val="75000"/>
                  </a:schemeClr>
                </a:solidFill>
                <a:latin typeface="Arial" panose="020B0604020202020204" pitchFamily="34" charset="0"/>
                <a:cs typeface="Arial" panose="020B0604020202020204" pitchFamily="34" charset="0"/>
              </a:rPr>
              <a:t>Представление 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6613710" cy="646331"/>
          </a:xfrm>
          <a:prstGeom prst="rect">
            <a:avLst/>
          </a:prstGeom>
          <a:noFill/>
        </p:spPr>
        <p:txBody>
          <a:bodyPr wrap="square" rtlCol="0">
            <a:spAutoFit/>
          </a:bodyPr>
          <a:lstStyle/>
          <a:p>
            <a:r>
              <a:rPr lang="en-US" dirty="0"/>
              <a:t>6</a:t>
            </a:r>
            <a:r>
              <a:rPr lang="ru-RU" dirty="0"/>
              <a:t>. Структурные элементы отчета (Приказ Минприроды №54)</a:t>
            </a:r>
          </a:p>
          <a:p>
            <a:endParaRPr lang="ru-RU"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6895" y="1795943"/>
            <a:ext cx="6382338" cy="4572662"/>
          </a:xfrm>
          <a:prstGeom prst="rect">
            <a:avLst/>
          </a:prstGeom>
        </p:spPr>
      </p:pic>
    </p:spTree>
    <p:extLst>
      <p:ext uri="{BB962C8B-B14F-4D97-AF65-F5344CB8AC3E}">
        <p14:creationId xmlns:p14="http://schemas.microsoft.com/office/powerpoint/2010/main" val="3906849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a:solidFill>
                  <a:schemeClr val="tx2">
                    <a:lumMod val="75000"/>
                  </a:schemeClr>
                </a:solidFill>
                <a:latin typeface="Arial" panose="020B0604020202020204" pitchFamily="34" charset="0"/>
                <a:cs typeface="Arial" panose="020B0604020202020204" pitchFamily="34" charset="0"/>
              </a:rPr>
              <a:t>Представление 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6613710" cy="646331"/>
          </a:xfrm>
          <a:prstGeom prst="rect">
            <a:avLst/>
          </a:prstGeom>
          <a:noFill/>
        </p:spPr>
        <p:txBody>
          <a:bodyPr wrap="square" rtlCol="0">
            <a:spAutoFit/>
          </a:bodyPr>
          <a:lstStyle/>
          <a:p>
            <a:r>
              <a:rPr lang="ru-RU" dirty="0"/>
              <a:t>7. Данные изученности</a:t>
            </a:r>
          </a:p>
          <a:p>
            <a:endParaRPr lang="ru-RU" dirty="0"/>
          </a:p>
        </p:txBody>
      </p:sp>
      <p:sp>
        <p:nvSpPr>
          <p:cNvPr id="117" name="TextBox 116"/>
          <p:cNvSpPr txBox="1"/>
          <p:nvPr/>
        </p:nvSpPr>
        <p:spPr>
          <a:xfrm>
            <a:off x="8544798" y="1611277"/>
            <a:ext cx="3338451" cy="954107"/>
          </a:xfrm>
          <a:prstGeom prst="rect">
            <a:avLst/>
          </a:prstGeom>
          <a:noFill/>
        </p:spPr>
        <p:txBody>
          <a:bodyPr wrap="square" rtlCol="0">
            <a:spAutoFit/>
          </a:bodyPr>
          <a:lstStyle/>
          <a:p>
            <a:pPr marL="342900" indent="-342900">
              <a:buAutoNum type="arabicPeriod"/>
            </a:pPr>
            <a:r>
              <a:rPr lang="ru-RU" sz="1400" dirty="0"/>
              <a:t>Заполните данные изученности</a:t>
            </a:r>
          </a:p>
          <a:p>
            <a:pPr marL="342900" indent="-342900">
              <a:buAutoNum type="arabicPeriod"/>
            </a:pPr>
            <a:endParaRPr lang="ru-RU" sz="1400" dirty="0"/>
          </a:p>
          <a:p>
            <a:pPr marL="342900" indent="-342900">
              <a:buAutoNum type="arabicPeriod"/>
            </a:pPr>
            <a:r>
              <a:rPr lang="ru-RU" sz="1400" dirty="0"/>
              <a:t>Карточка изученности печатается из Портала </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454" y="1795943"/>
            <a:ext cx="5430235" cy="3499871"/>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6724" y="2761860"/>
            <a:ext cx="3219550" cy="3638939"/>
          </a:xfrm>
          <a:prstGeom prst="rect">
            <a:avLst/>
          </a:prstGeom>
        </p:spPr>
      </p:pic>
    </p:spTree>
    <p:extLst>
      <p:ext uri="{BB962C8B-B14F-4D97-AF65-F5344CB8AC3E}">
        <p14:creationId xmlns:p14="http://schemas.microsoft.com/office/powerpoint/2010/main" val="1909026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a:solidFill>
                  <a:schemeClr val="tx2">
                    <a:lumMod val="75000"/>
                  </a:schemeClr>
                </a:solidFill>
                <a:latin typeface="Arial" panose="020B0604020202020204" pitchFamily="34" charset="0"/>
                <a:cs typeface="Arial" panose="020B0604020202020204" pitchFamily="34" charset="0"/>
              </a:rPr>
              <a:t>Представление 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6613710" cy="646331"/>
          </a:xfrm>
          <a:prstGeom prst="rect">
            <a:avLst/>
          </a:prstGeom>
          <a:noFill/>
        </p:spPr>
        <p:txBody>
          <a:bodyPr wrap="square" rtlCol="0">
            <a:spAutoFit/>
          </a:bodyPr>
          <a:lstStyle/>
          <a:p>
            <a:r>
              <a:rPr lang="ru-RU" dirty="0"/>
              <a:t>8. Паспорт ГКМ (при наличии)</a:t>
            </a:r>
          </a:p>
          <a:p>
            <a:endParaRPr lang="ru-RU"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3629" y="1914594"/>
            <a:ext cx="6010015" cy="3479482"/>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1406" y="3263194"/>
            <a:ext cx="5047791" cy="3287410"/>
          </a:xfrm>
          <a:prstGeom prst="rect">
            <a:avLst/>
          </a:prstGeom>
        </p:spPr>
      </p:pic>
    </p:spTree>
    <p:extLst>
      <p:ext uri="{BB962C8B-B14F-4D97-AF65-F5344CB8AC3E}">
        <p14:creationId xmlns:p14="http://schemas.microsoft.com/office/powerpoint/2010/main" val="4064687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a:solidFill>
                  <a:schemeClr val="tx2">
                    <a:lumMod val="75000"/>
                  </a:schemeClr>
                </a:solidFill>
                <a:latin typeface="Arial" panose="020B0604020202020204" pitchFamily="34" charset="0"/>
                <a:cs typeface="Arial" panose="020B0604020202020204" pitchFamily="34" charset="0"/>
              </a:rPr>
              <a:t>Представление 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6613710" cy="646331"/>
          </a:xfrm>
          <a:prstGeom prst="rect">
            <a:avLst/>
          </a:prstGeom>
          <a:noFill/>
        </p:spPr>
        <p:txBody>
          <a:bodyPr wrap="square" rtlCol="0">
            <a:spAutoFit/>
          </a:bodyPr>
          <a:lstStyle/>
          <a:p>
            <a:r>
              <a:rPr lang="ru-RU" dirty="0"/>
              <a:t>Проверка комплекта </a:t>
            </a:r>
          </a:p>
          <a:p>
            <a:endParaRPr lang="ru-RU"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6916" y="1729577"/>
            <a:ext cx="4047299" cy="175592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8294" y="3623549"/>
            <a:ext cx="4936659" cy="2730917"/>
          </a:xfrm>
          <a:prstGeom prst="rect">
            <a:avLst/>
          </a:prstGeom>
        </p:spPr>
      </p:pic>
      <p:sp>
        <p:nvSpPr>
          <p:cNvPr id="120" name="TextBox 119"/>
          <p:cNvSpPr txBox="1"/>
          <p:nvPr/>
        </p:nvSpPr>
        <p:spPr>
          <a:xfrm>
            <a:off x="8544798" y="1611277"/>
            <a:ext cx="3338451" cy="1384995"/>
          </a:xfrm>
          <a:prstGeom prst="rect">
            <a:avLst/>
          </a:prstGeom>
          <a:noFill/>
        </p:spPr>
        <p:txBody>
          <a:bodyPr wrap="square" rtlCol="0">
            <a:spAutoFit/>
          </a:bodyPr>
          <a:lstStyle/>
          <a:p>
            <a:r>
              <a:rPr lang="ru-RU" sz="1400" dirty="0"/>
              <a:t>Если какой-либо из разделов помечен как «Черновик», значит для него заданы не все данные</a:t>
            </a:r>
          </a:p>
          <a:p>
            <a:endParaRPr lang="ru-RU" sz="1400" dirty="0"/>
          </a:p>
          <a:p>
            <a:r>
              <a:rPr lang="ru-RU" sz="1400" dirty="0"/>
              <a:t>Перейдите в этот раздел и нажмите кнопку «ОК», система покажет ошибку </a:t>
            </a:r>
          </a:p>
        </p:txBody>
      </p:sp>
    </p:spTree>
    <p:extLst>
      <p:ext uri="{BB962C8B-B14F-4D97-AF65-F5344CB8AC3E}">
        <p14:creationId xmlns:p14="http://schemas.microsoft.com/office/powerpoint/2010/main" val="2026222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0" y="0"/>
            <a:ext cx="12192000" cy="6858000"/>
            <a:chOff x="0" y="0"/>
            <a:chExt cx="12192000" cy="685800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t="77304" b="16446"/>
            <a:stretch/>
          </p:blipFill>
          <p:spPr>
            <a:xfrm>
              <a:off x="0" y="6400800"/>
              <a:ext cx="12192000" cy="457200"/>
            </a:xfrm>
            <a:prstGeom prst="rect">
              <a:avLst/>
            </a:prstGeom>
          </p:spPr>
        </p:pic>
        <p:pic>
          <p:nvPicPr>
            <p:cNvPr id="5" name="Рисунок 4"/>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211" t="1067" r="22902" b="96120"/>
            <a:stretch/>
          </p:blipFill>
          <p:spPr>
            <a:xfrm>
              <a:off x="0" y="0"/>
              <a:ext cx="12192000" cy="122663"/>
            </a:xfrm>
            <a:prstGeom prst="rect">
              <a:avLst/>
            </a:prstGeom>
          </p:spPr>
        </p:pic>
      </p:grpSp>
      <p:sp>
        <p:nvSpPr>
          <p:cNvPr id="6" name="TextBox 5">
            <a:extLst>
              <a:ext uri="{FF2B5EF4-FFF2-40B4-BE49-F238E27FC236}">
                <a16:creationId xmlns:a16="http://schemas.microsoft.com/office/drawing/2014/main" id="{B9E365C4-4E69-4945-A33B-DAF69AEB4E68}"/>
              </a:ext>
            </a:extLst>
          </p:cNvPr>
          <p:cNvSpPr txBox="1"/>
          <p:nvPr/>
        </p:nvSpPr>
        <p:spPr>
          <a:xfrm>
            <a:off x="0" y="274588"/>
            <a:ext cx="12192000" cy="707886"/>
          </a:xfrm>
          <a:prstGeom prst="rect">
            <a:avLst/>
          </a:prstGeom>
          <a:noFill/>
        </p:spPr>
        <p:txBody>
          <a:bodyPr wrap="square" rtlCol="0">
            <a:spAutoFit/>
          </a:bodyPr>
          <a:lstStyle/>
          <a:p>
            <a:r>
              <a:rPr lang="ru-RU" sz="2000" b="1" dirty="0">
                <a:solidFill>
                  <a:srgbClr val="002060"/>
                </a:solidFill>
                <a:latin typeface="Arial" panose="020B0604020202020204" pitchFamily="34" charset="0"/>
                <a:cs typeface="Arial" panose="020B0604020202020204" pitchFamily="34" charset="0"/>
              </a:rPr>
              <a:t>ФГИС «ЕФГИ» введена в эксплуатацию приказом Федерального агентства по недропользованию №62 от 14.02.2020г.</a:t>
            </a:r>
          </a:p>
        </p:txBody>
      </p:sp>
      <p:sp>
        <p:nvSpPr>
          <p:cNvPr id="7" name="Прямоугольник 6"/>
          <p:cNvSpPr/>
          <p:nvPr/>
        </p:nvSpPr>
        <p:spPr>
          <a:xfrm>
            <a:off x="288452" y="4549876"/>
            <a:ext cx="3225389" cy="1786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ru-RU" dirty="0">
                <a:solidFill>
                  <a:schemeClr val="accent5">
                    <a:lumMod val="50000"/>
                  </a:schemeClr>
                </a:solidFill>
                <a:latin typeface="Arial" panose="020B0604020202020204" pitchFamily="34" charset="0"/>
                <a:cs typeface="Arial" panose="020B0604020202020204" pitchFamily="34" charset="0"/>
              </a:rPr>
              <a:t>Учет</a:t>
            </a:r>
          </a:p>
          <a:p>
            <a:pPr marL="285750" indent="-285750">
              <a:buFont typeface="Arial" panose="020B0604020202020204" pitchFamily="34" charset="0"/>
              <a:buChar char="•"/>
            </a:pPr>
            <a:r>
              <a:rPr lang="ru-RU" dirty="0">
                <a:solidFill>
                  <a:schemeClr val="accent5">
                    <a:lumMod val="50000"/>
                  </a:schemeClr>
                </a:solidFill>
                <a:latin typeface="Arial" panose="020B0604020202020204" pitchFamily="34" charset="0"/>
                <a:cs typeface="Arial" panose="020B0604020202020204" pitchFamily="34" charset="0"/>
              </a:rPr>
              <a:t>Поиск</a:t>
            </a:r>
          </a:p>
          <a:p>
            <a:pPr marL="285750" indent="-285750">
              <a:buFont typeface="Arial" panose="020B0604020202020204" pitchFamily="34" charset="0"/>
              <a:buChar char="•"/>
            </a:pPr>
            <a:r>
              <a:rPr lang="ru-RU" dirty="0">
                <a:solidFill>
                  <a:schemeClr val="accent5">
                    <a:lumMod val="50000"/>
                  </a:schemeClr>
                </a:solidFill>
                <a:latin typeface="Arial" panose="020B0604020202020204" pitchFamily="34" charset="0"/>
                <a:cs typeface="Arial" panose="020B0604020202020204" pitchFamily="34" charset="0"/>
              </a:rPr>
              <a:t>Сбор, накопление и безопасное хранение</a:t>
            </a:r>
          </a:p>
          <a:p>
            <a:pPr marL="285750" indent="-285750">
              <a:buFont typeface="Arial" panose="020B0604020202020204" pitchFamily="34" charset="0"/>
              <a:buChar char="•"/>
            </a:pPr>
            <a:r>
              <a:rPr lang="ru-RU" dirty="0">
                <a:solidFill>
                  <a:schemeClr val="accent5">
                    <a:lumMod val="50000"/>
                  </a:schemeClr>
                </a:solidFill>
                <a:latin typeface="Arial" panose="020B0604020202020204" pitchFamily="34" charset="0"/>
                <a:cs typeface="Arial" panose="020B0604020202020204" pitchFamily="34" charset="0"/>
              </a:rPr>
              <a:t>Предоставление потребителям</a:t>
            </a:r>
          </a:p>
        </p:txBody>
      </p:sp>
      <p:sp>
        <p:nvSpPr>
          <p:cNvPr id="13" name="TextBox 12"/>
          <p:cNvSpPr txBox="1"/>
          <p:nvPr/>
        </p:nvSpPr>
        <p:spPr>
          <a:xfrm>
            <a:off x="249382" y="1398327"/>
            <a:ext cx="3391593" cy="2585323"/>
          </a:xfrm>
          <a:prstGeom prst="rect">
            <a:avLst/>
          </a:prstGeom>
          <a:noFill/>
        </p:spPr>
        <p:txBody>
          <a:bodyPr wrap="square" rtlCol="0">
            <a:spAutoFit/>
          </a:bodyPr>
          <a:lstStyle/>
          <a:p>
            <a:pPr marL="342900" indent="-342900">
              <a:buFont typeface="Arial" panose="020B0604020202020204" pitchFamily="34" charset="0"/>
              <a:buChar char="•"/>
            </a:pPr>
            <a:r>
              <a:rPr lang="ru-RU" dirty="0">
                <a:solidFill>
                  <a:srgbClr val="002060"/>
                </a:solidFill>
                <a:latin typeface="Arial" panose="020B0604020202020204" pitchFamily="34" charset="0"/>
                <a:cs typeface="Arial" panose="020B0604020202020204" pitchFamily="34" charset="0"/>
              </a:rPr>
              <a:t>Информационное обеспечение на федеральном и региональном уровнях</a:t>
            </a:r>
          </a:p>
          <a:p>
            <a:pPr marL="342900" indent="-342900">
              <a:buAutoNum type="arabicPeriod"/>
            </a:pPr>
            <a:endParaRPr lang="ru-RU"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ru-RU" dirty="0">
                <a:solidFill>
                  <a:srgbClr val="002060"/>
                </a:solidFill>
                <a:latin typeface="Arial" panose="020B0604020202020204" pitchFamily="34" charset="0"/>
                <a:cs typeface="Arial" panose="020B0604020202020204" pitchFamily="34" charset="0"/>
              </a:rPr>
              <a:t>Предоставление геологической информации широкому кругу пользователей</a:t>
            </a:r>
            <a:endParaRPr lang="ru-RU" dirty="0"/>
          </a:p>
        </p:txBody>
      </p:sp>
      <p:pic>
        <p:nvPicPr>
          <p:cNvPr id="9" name="Рисунок 8"/>
          <p:cNvPicPr>
            <a:picLocks noChangeAspect="1"/>
          </p:cNvPicPr>
          <p:nvPr/>
        </p:nvPicPr>
        <p:blipFill>
          <a:blip r:embed="rId4"/>
          <a:stretch>
            <a:fillRect/>
          </a:stretch>
        </p:blipFill>
        <p:spPr>
          <a:xfrm>
            <a:off x="3801093" y="1670928"/>
            <a:ext cx="7644354" cy="4041418"/>
          </a:xfrm>
          <a:prstGeom prst="rect">
            <a:avLst/>
          </a:prstGeom>
        </p:spPr>
      </p:pic>
      <p:sp>
        <p:nvSpPr>
          <p:cNvPr id="14" name="TextBox 13"/>
          <p:cNvSpPr txBox="1"/>
          <p:nvPr/>
        </p:nvSpPr>
        <p:spPr>
          <a:xfrm>
            <a:off x="249382" y="1130239"/>
            <a:ext cx="807272" cy="369332"/>
          </a:xfrm>
          <a:prstGeom prst="rect">
            <a:avLst/>
          </a:prstGeom>
          <a:noFill/>
        </p:spPr>
        <p:txBody>
          <a:bodyPr wrap="none" rtlCol="0">
            <a:spAutoFit/>
          </a:bodyPr>
          <a:lstStyle/>
          <a:p>
            <a:r>
              <a:rPr lang="ru-RU" b="1" dirty="0"/>
              <a:t>ЦЕЛИ:</a:t>
            </a:r>
          </a:p>
        </p:txBody>
      </p:sp>
      <p:sp>
        <p:nvSpPr>
          <p:cNvPr id="15" name="TextBox 14"/>
          <p:cNvSpPr txBox="1"/>
          <p:nvPr/>
        </p:nvSpPr>
        <p:spPr>
          <a:xfrm>
            <a:off x="249382" y="4241758"/>
            <a:ext cx="1060034" cy="369332"/>
          </a:xfrm>
          <a:prstGeom prst="rect">
            <a:avLst/>
          </a:prstGeom>
          <a:noFill/>
        </p:spPr>
        <p:txBody>
          <a:bodyPr wrap="none" rtlCol="0">
            <a:spAutoFit/>
          </a:bodyPr>
          <a:lstStyle/>
          <a:p>
            <a:r>
              <a:rPr lang="ru-RU" b="1" dirty="0"/>
              <a:t>ЗАДАЧИ:</a:t>
            </a:r>
          </a:p>
        </p:txBody>
      </p:sp>
    </p:spTree>
    <p:extLst>
      <p:ext uri="{BB962C8B-B14F-4D97-AF65-F5344CB8AC3E}">
        <p14:creationId xmlns:p14="http://schemas.microsoft.com/office/powerpoint/2010/main" val="657720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a:solidFill>
                  <a:schemeClr val="tx2">
                    <a:lumMod val="75000"/>
                  </a:schemeClr>
                </a:solidFill>
                <a:latin typeface="Arial" panose="020B0604020202020204" pitchFamily="34" charset="0"/>
                <a:cs typeface="Arial" panose="020B0604020202020204" pitchFamily="34" charset="0"/>
              </a:rPr>
              <a:t>Представление 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6613710" cy="646331"/>
          </a:xfrm>
          <a:prstGeom prst="rect">
            <a:avLst/>
          </a:prstGeom>
          <a:noFill/>
        </p:spPr>
        <p:txBody>
          <a:bodyPr wrap="square" rtlCol="0">
            <a:spAutoFit/>
          </a:bodyPr>
          <a:lstStyle/>
          <a:p>
            <a:r>
              <a:rPr lang="ru-RU" dirty="0"/>
              <a:t>9. Отправка комплекта в ЕФГИ</a:t>
            </a:r>
          </a:p>
          <a:p>
            <a:endParaRPr lang="ru-RU" dirty="0"/>
          </a:p>
        </p:txBody>
      </p:sp>
      <p:sp>
        <p:nvSpPr>
          <p:cNvPr id="120" name="TextBox 119"/>
          <p:cNvSpPr txBox="1"/>
          <p:nvPr/>
        </p:nvSpPr>
        <p:spPr>
          <a:xfrm>
            <a:off x="8544798" y="1611277"/>
            <a:ext cx="3338451" cy="738664"/>
          </a:xfrm>
          <a:prstGeom prst="rect">
            <a:avLst/>
          </a:prstGeom>
          <a:noFill/>
        </p:spPr>
        <p:txBody>
          <a:bodyPr wrap="square" rtlCol="0">
            <a:spAutoFit/>
          </a:bodyPr>
          <a:lstStyle/>
          <a:p>
            <a:r>
              <a:rPr lang="ru-RU" sz="1400" dirty="0"/>
              <a:t>После того, как все разделы будут заполнены, станет доступной кнопка «Отправить в ЕФГИ»</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647" y="1795943"/>
            <a:ext cx="5302827" cy="4208106"/>
          </a:xfrm>
          <a:prstGeom prst="rect">
            <a:avLst/>
          </a:prstGeom>
        </p:spPr>
      </p:pic>
    </p:spTree>
    <p:extLst>
      <p:ext uri="{BB962C8B-B14F-4D97-AF65-F5344CB8AC3E}">
        <p14:creationId xmlns:p14="http://schemas.microsoft.com/office/powerpoint/2010/main" val="2879792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a:solidFill>
                  <a:schemeClr val="tx2">
                    <a:lumMod val="75000"/>
                  </a:schemeClr>
                </a:solidFill>
                <a:latin typeface="Arial" panose="020B0604020202020204" pitchFamily="34" charset="0"/>
                <a:cs typeface="Arial" panose="020B0604020202020204" pitchFamily="34" charset="0"/>
              </a:rPr>
              <a:t>Представление 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6613710" cy="646331"/>
          </a:xfrm>
          <a:prstGeom prst="rect">
            <a:avLst/>
          </a:prstGeom>
          <a:noFill/>
        </p:spPr>
        <p:txBody>
          <a:bodyPr wrap="square" rtlCol="0">
            <a:spAutoFit/>
          </a:bodyPr>
          <a:lstStyle/>
          <a:p>
            <a:r>
              <a:rPr lang="ru-RU" dirty="0"/>
              <a:t>Справка о поступлении геологической информации</a:t>
            </a:r>
          </a:p>
          <a:p>
            <a:endParaRPr lang="ru-RU"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6857" y="1795943"/>
            <a:ext cx="8664746" cy="2981330"/>
          </a:xfrm>
          <a:prstGeom prst="rect">
            <a:avLst/>
          </a:prstGeom>
        </p:spPr>
      </p:pic>
    </p:spTree>
    <p:extLst>
      <p:ext uri="{BB962C8B-B14F-4D97-AF65-F5344CB8AC3E}">
        <p14:creationId xmlns:p14="http://schemas.microsoft.com/office/powerpoint/2010/main" val="173115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a:solidFill>
                  <a:schemeClr val="tx2">
                    <a:lumMod val="75000"/>
                  </a:schemeClr>
                </a:solidFill>
                <a:latin typeface="Arial" panose="020B0604020202020204" pitchFamily="34" charset="0"/>
                <a:cs typeface="Arial" panose="020B0604020202020204" pitchFamily="34" charset="0"/>
              </a:rPr>
              <a:t>Представление 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6613710" cy="646331"/>
          </a:xfrm>
          <a:prstGeom prst="rect">
            <a:avLst/>
          </a:prstGeom>
          <a:noFill/>
        </p:spPr>
        <p:txBody>
          <a:bodyPr wrap="square" rtlCol="0">
            <a:spAutoFit/>
          </a:bodyPr>
          <a:lstStyle/>
          <a:p>
            <a:r>
              <a:rPr lang="ru-RU" dirty="0"/>
              <a:t>Уведомления о замечаниях</a:t>
            </a:r>
          </a:p>
          <a:p>
            <a:endParaRPr lang="ru-RU" dirty="0"/>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2461" y="1634779"/>
            <a:ext cx="5696916" cy="4271500"/>
          </a:xfrm>
          <a:prstGeom prst="rect">
            <a:avLst/>
          </a:prstGeom>
        </p:spPr>
      </p:pic>
      <p:sp>
        <p:nvSpPr>
          <p:cNvPr id="117" name="TextBox 116"/>
          <p:cNvSpPr txBox="1"/>
          <p:nvPr/>
        </p:nvSpPr>
        <p:spPr>
          <a:xfrm>
            <a:off x="8723235" y="1611277"/>
            <a:ext cx="3338451" cy="1169551"/>
          </a:xfrm>
          <a:prstGeom prst="rect">
            <a:avLst/>
          </a:prstGeom>
          <a:noFill/>
        </p:spPr>
        <p:txBody>
          <a:bodyPr wrap="square" rtlCol="0">
            <a:spAutoFit/>
          </a:bodyPr>
          <a:lstStyle/>
          <a:p>
            <a:r>
              <a:rPr lang="ru-RU" sz="1400" dirty="0"/>
              <a:t>Если при проверке комплекта будут найдены неточности, в Портал придет Уведомление об отказе в приёмке на хранение, а на электронную почту - письмо об изменении статуса комплекта</a:t>
            </a:r>
          </a:p>
        </p:txBody>
      </p:sp>
    </p:spTree>
    <p:extLst>
      <p:ext uri="{BB962C8B-B14F-4D97-AF65-F5344CB8AC3E}">
        <p14:creationId xmlns:p14="http://schemas.microsoft.com/office/powerpoint/2010/main" val="2724290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a:solidFill>
                  <a:schemeClr val="tx2">
                    <a:lumMod val="75000"/>
                  </a:schemeClr>
                </a:solidFill>
                <a:latin typeface="Arial" panose="020B0604020202020204" pitchFamily="34" charset="0"/>
                <a:cs typeface="Arial" panose="020B0604020202020204" pitchFamily="34" charset="0"/>
              </a:rPr>
              <a:t>Представление 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6613710" cy="646331"/>
          </a:xfrm>
          <a:prstGeom prst="rect">
            <a:avLst/>
          </a:prstGeom>
          <a:noFill/>
        </p:spPr>
        <p:txBody>
          <a:bodyPr wrap="square" rtlCol="0">
            <a:spAutoFit/>
          </a:bodyPr>
          <a:lstStyle/>
          <a:p>
            <a:r>
              <a:rPr lang="ru-RU" dirty="0"/>
              <a:t>Устранение замечаний </a:t>
            </a:r>
          </a:p>
          <a:p>
            <a:endParaRPr lang="ru-RU" dirty="0"/>
          </a:p>
        </p:txBody>
      </p:sp>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760" y="1674646"/>
            <a:ext cx="5846773" cy="877016"/>
          </a:xfrm>
          <a:prstGeom prst="rect">
            <a:avLst/>
          </a:prstGeom>
        </p:spPr>
      </p:pic>
      <p:sp>
        <p:nvSpPr>
          <p:cNvPr id="121" name="TextBox 120"/>
          <p:cNvSpPr txBox="1"/>
          <p:nvPr/>
        </p:nvSpPr>
        <p:spPr>
          <a:xfrm>
            <a:off x="2880113" y="2954885"/>
            <a:ext cx="9037524" cy="3108543"/>
          </a:xfrm>
          <a:prstGeom prst="rect">
            <a:avLst/>
          </a:prstGeom>
          <a:noFill/>
        </p:spPr>
        <p:txBody>
          <a:bodyPr wrap="square" rtlCol="0">
            <a:spAutoFit/>
          </a:bodyPr>
          <a:lstStyle/>
          <a:p>
            <a:r>
              <a:rPr lang="ru-RU" sz="1400" dirty="0"/>
              <a:t>Для того, чтобы внести изменения в комплект, необходимо нажать на кнопку «Редактировать комплект»</a:t>
            </a:r>
          </a:p>
          <a:p>
            <a:endParaRPr lang="ru-RU" sz="1400" dirty="0"/>
          </a:p>
          <a:p>
            <a:r>
              <a:rPr lang="ru-RU" sz="1400" dirty="0"/>
              <a:t>После этого вы можете изменять метаданные комплекта (описания материалов)</a:t>
            </a:r>
          </a:p>
          <a:p>
            <a:endParaRPr lang="ru-RU" sz="1400" dirty="0"/>
          </a:p>
          <a:p>
            <a:r>
              <a:rPr lang="ru-RU" sz="1400" dirty="0"/>
              <a:t>Если вам надо заменить или добавить файлы, у вас есть три опции:</a:t>
            </a:r>
          </a:p>
          <a:p>
            <a:pPr marL="285750" indent="-285750">
              <a:buFont typeface="Arial" pitchFamily="34" charset="0"/>
              <a:buChar char="•"/>
            </a:pPr>
            <a:r>
              <a:rPr lang="ru-RU" sz="1400" dirty="0"/>
              <a:t>Заменить целиком архив (основные данные поставки). Для этого нажмите кнопку «Заменить архив» и загрузите новый архив.</a:t>
            </a:r>
          </a:p>
          <a:p>
            <a:pPr marL="285750" indent="-285750">
              <a:buFont typeface="Arial" pitchFamily="34" charset="0"/>
              <a:buChar char="•"/>
            </a:pPr>
            <a:r>
              <a:rPr lang="ru-RU" sz="1400" dirty="0"/>
              <a:t>Заменить целиком носитель. Для этого подготовьте новый носитель и проиндексируйте его. Выберите нужный носитель и загрузите индексный файл. Также вы можете изменить тип носителя. Отправьте носитель в ФГБУ «Росгеолфонд» с сопроводительным письмом.</a:t>
            </a:r>
          </a:p>
          <a:p>
            <a:pPr marL="285750" indent="-285750">
              <a:buFont typeface="Arial" pitchFamily="34" charset="0"/>
              <a:buChar char="•"/>
            </a:pPr>
            <a:r>
              <a:rPr lang="ru-RU" sz="1400" dirty="0"/>
              <a:t>Создать досыл. Нажмите кнопку «Создать досыл» и загрузите архив с файлами. В дереве файлов появится новая корневая папка с названием и датой досыла.</a:t>
            </a:r>
          </a:p>
          <a:p>
            <a:endParaRPr lang="ru-RU" sz="1400" dirty="0"/>
          </a:p>
          <a:p>
            <a:r>
              <a:rPr lang="ru-RU" sz="1400" dirty="0"/>
              <a:t>Не забудьте изменить привязку материалов, если вам нужно сослаться на новый файл/папку.</a:t>
            </a:r>
          </a:p>
        </p:txBody>
      </p:sp>
    </p:spTree>
    <p:extLst>
      <p:ext uri="{BB962C8B-B14F-4D97-AF65-F5344CB8AC3E}">
        <p14:creationId xmlns:p14="http://schemas.microsoft.com/office/powerpoint/2010/main" val="1265616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a:solidFill>
                  <a:schemeClr val="tx2">
                    <a:lumMod val="75000"/>
                  </a:schemeClr>
                </a:solidFill>
                <a:latin typeface="Arial" panose="020B0604020202020204" pitchFamily="34" charset="0"/>
                <a:cs typeface="Arial" panose="020B0604020202020204" pitchFamily="34" charset="0"/>
              </a:rPr>
              <a:t>Представление 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6613710" cy="646331"/>
          </a:xfrm>
          <a:prstGeom prst="rect">
            <a:avLst/>
          </a:prstGeom>
          <a:noFill/>
        </p:spPr>
        <p:txBody>
          <a:bodyPr wrap="square" rtlCol="0">
            <a:spAutoFit/>
          </a:bodyPr>
          <a:lstStyle/>
          <a:p>
            <a:r>
              <a:rPr lang="ru-RU" dirty="0"/>
              <a:t>Уведомление о принятии электронной версии </a:t>
            </a:r>
          </a:p>
          <a:p>
            <a:endParaRPr lang="ru-RU"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647" y="1711982"/>
            <a:ext cx="5609243" cy="3263299"/>
          </a:xfrm>
          <a:prstGeom prst="rect">
            <a:avLst/>
          </a:prstGeom>
        </p:spPr>
      </p:pic>
      <p:sp>
        <p:nvSpPr>
          <p:cNvPr id="118" name="TextBox 117"/>
          <p:cNvSpPr txBox="1"/>
          <p:nvPr/>
        </p:nvSpPr>
        <p:spPr>
          <a:xfrm>
            <a:off x="8723235" y="1611277"/>
            <a:ext cx="3338451" cy="2677656"/>
          </a:xfrm>
          <a:prstGeom prst="rect">
            <a:avLst/>
          </a:prstGeom>
          <a:noFill/>
        </p:spPr>
        <p:txBody>
          <a:bodyPr wrap="square" rtlCol="0">
            <a:spAutoFit/>
          </a:bodyPr>
          <a:lstStyle/>
          <a:p>
            <a:r>
              <a:rPr lang="ru-RU" sz="1400" dirty="0"/>
              <a:t>После того, как электронная версия отчета будет принята, в Портал придет Уведомление о принятии на хранение электронной версии</a:t>
            </a:r>
          </a:p>
          <a:p>
            <a:endParaRPr lang="ru-RU" sz="1400" dirty="0"/>
          </a:p>
          <a:p>
            <a:r>
              <a:rPr lang="ru-RU" sz="1400" dirty="0"/>
              <a:t>Далее надо будет </a:t>
            </a:r>
          </a:p>
          <a:p>
            <a:pPr marL="342900" indent="-342900">
              <a:buAutoNum type="arabicPeriod"/>
            </a:pPr>
            <a:r>
              <a:rPr lang="ru-RU" sz="1400" dirty="0"/>
              <a:t>Распечатать бумажную версию из электронной</a:t>
            </a:r>
          </a:p>
          <a:p>
            <a:pPr marL="342900" indent="-342900">
              <a:buAutoNum type="arabicPeriod"/>
            </a:pPr>
            <a:r>
              <a:rPr lang="ru-RU" sz="1400" dirty="0"/>
              <a:t>Распечатать сопроводительное письмо</a:t>
            </a:r>
          </a:p>
          <a:p>
            <a:pPr marL="342900" indent="-342900">
              <a:buAutoNum type="arabicPeriod"/>
            </a:pPr>
            <a:r>
              <a:rPr lang="ru-RU" sz="1400" dirty="0"/>
              <a:t>Уведомить об отправке бумажной версии</a:t>
            </a:r>
          </a:p>
        </p:txBody>
      </p:sp>
    </p:spTree>
    <p:extLst>
      <p:ext uri="{BB962C8B-B14F-4D97-AF65-F5344CB8AC3E}">
        <p14:creationId xmlns:p14="http://schemas.microsoft.com/office/powerpoint/2010/main" val="2635949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a:solidFill>
                  <a:schemeClr val="tx2">
                    <a:lumMod val="75000"/>
                  </a:schemeClr>
                </a:solidFill>
                <a:latin typeface="Arial" panose="020B0604020202020204" pitchFamily="34" charset="0"/>
                <a:cs typeface="Arial" panose="020B0604020202020204" pitchFamily="34" charset="0"/>
              </a:rPr>
              <a:t>Представление 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6613710" cy="646331"/>
          </a:xfrm>
          <a:prstGeom prst="rect">
            <a:avLst/>
          </a:prstGeom>
          <a:noFill/>
        </p:spPr>
        <p:txBody>
          <a:bodyPr wrap="square" rtlCol="0">
            <a:spAutoFit/>
          </a:bodyPr>
          <a:lstStyle/>
          <a:p>
            <a:r>
              <a:rPr lang="ru-RU" dirty="0"/>
              <a:t>Уведомление о поступлении бумажной версии </a:t>
            </a:r>
          </a:p>
          <a:p>
            <a:endParaRPr lang="ru-RU"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4305" y="1595325"/>
            <a:ext cx="6118026" cy="5066731"/>
          </a:xfrm>
          <a:prstGeom prst="rect">
            <a:avLst/>
          </a:prstGeom>
        </p:spPr>
      </p:pic>
    </p:spTree>
    <p:extLst>
      <p:ext uri="{BB962C8B-B14F-4D97-AF65-F5344CB8AC3E}">
        <p14:creationId xmlns:p14="http://schemas.microsoft.com/office/powerpoint/2010/main" val="3732370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a:solidFill>
                  <a:schemeClr val="tx2">
                    <a:lumMod val="75000"/>
                  </a:schemeClr>
                </a:solidFill>
                <a:latin typeface="Arial" panose="020B0604020202020204" pitchFamily="34" charset="0"/>
                <a:cs typeface="Arial" panose="020B0604020202020204" pitchFamily="34" charset="0"/>
              </a:rPr>
              <a:t>Представление 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6613710" cy="646331"/>
          </a:xfrm>
          <a:prstGeom prst="rect">
            <a:avLst/>
          </a:prstGeom>
          <a:noFill/>
        </p:spPr>
        <p:txBody>
          <a:bodyPr wrap="square" rtlCol="0">
            <a:spAutoFit/>
          </a:bodyPr>
          <a:lstStyle/>
          <a:p>
            <a:r>
              <a:rPr lang="ru-RU" dirty="0"/>
              <a:t>Уведомление о принятии </a:t>
            </a:r>
          </a:p>
          <a:p>
            <a:endParaRPr lang="ru-RU"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6360" y="1650059"/>
            <a:ext cx="5618796" cy="5142627"/>
          </a:xfrm>
          <a:prstGeom prst="rect">
            <a:avLst/>
          </a:prstGeom>
        </p:spPr>
      </p:pic>
    </p:spTree>
    <p:extLst>
      <p:ext uri="{BB962C8B-B14F-4D97-AF65-F5344CB8AC3E}">
        <p14:creationId xmlns:p14="http://schemas.microsoft.com/office/powerpoint/2010/main" val="88647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646331"/>
          </a:xfrm>
          <a:prstGeom prst="rect">
            <a:avLst/>
          </a:prstGeom>
        </p:spPr>
        <p:txBody>
          <a:bodyPr wrap="square">
            <a:spAutoFit/>
          </a:bodyPr>
          <a:lstStyle/>
          <a:p>
            <a:r>
              <a:rPr lang="ru-RU" b="1" dirty="0">
                <a:solidFill>
                  <a:schemeClr val="tx2">
                    <a:lumMod val="75000"/>
                  </a:schemeClr>
                </a:solidFill>
                <a:latin typeface="Arial" panose="020B0604020202020204" pitchFamily="34" charset="0"/>
                <a:cs typeface="Arial" panose="020B0604020202020204" pitchFamily="34" charset="0"/>
              </a:rPr>
              <a:t>Пилотный проект. Апробация технологии представления геологической информации с использованием ФГИС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graphicFrame>
        <p:nvGraphicFramePr>
          <p:cNvPr id="5" name="Таблица 4"/>
          <p:cNvGraphicFramePr>
            <a:graphicFrameLocks noGrp="1"/>
          </p:cNvGraphicFramePr>
          <p:nvPr>
            <p:extLst>
              <p:ext uri="{D42A27DB-BD31-4B8C-83A1-F6EECF244321}">
                <p14:modId xmlns:p14="http://schemas.microsoft.com/office/powerpoint/2010/main" val="937169657"/>
              </p:ext>
            </p:extLst>
          </p:nvPr>
        </p:nvGraphicFramePr>
        <p:xfrm>
          <a:off x="2788295" y="972172"/>
          <a:ext cx="8953750" cy="5699760"/>
        </p:xfrm>
        <a:graphic>
          <a:graphicData uri="http://schemas.openxmlformats.org/drawingml/2006/table">
            <a:tbl>
              <a:tblPr firstRow="1" lastRow="1" bandRow="1">
                <a:tableStyleId>{5C22544A-7EE6-4342-B048-85BDC9FD1C3A}</a:tableStyleId>
              </a:tblPr>
              <a:tblGrid>
                <a:gridCol w="5660090">
                  <a:extLst>
                    <a:ext uri="{9D8B030D-6E8A-4147-A177-3AD203B41FA5}">
                      <a16:colId xmlns:a16="http://schemas.microsoft.com/office/drawing/2014/main" val="1874720550"/>
                    </a:ext>
                  </a:extLst>
                </a:gridCol>
                <a:gridCol w="3293660">
                  <a:extLst>
                    <a:ext uri="{9D8B030D-6E8A-4147-A177-3AD203B41FA5}">
                      <a16:colId xmlns:a16="http://schemas.microsoft.com/office/drawing/2014/main" val="561095565"/>
                    </a:ext>
                  </a:extLst>
                </a:gridCol>
              </a:tblGrid>
              <a:tr h="268784">
                <a:tc>
                  <a:txBody>
                    <a:bodyPr/>
                    <a:lstStyle/>
                    <a:p>
                      <a:r>
                        <a:rPr lang="ru-RU" sz="1600" dirty="0"/>
                        <a:t>Организация</a:t>
                      </a:r>
                    </a:p>
                  </a:txBody>
                  <a:tcPr/>
                </a:tc>
                <a:tc>
                  <a:txBody>
                    <a:bodyPr/>
                    <a:lstStyle/>
                    <a:p>
                      <a:r>
                        <a:rPr lang="ru-RU" sz="1600" dirty="0"/>
                        <a:t>Количество комплектов</a:t>
                      </a:r>
                    </a:p>
                  </a:txBody>
                  <a:tcPr/>
                </a:tc>
                <a:extLst>
                  <a:ext uri="{0D108BD9-81ED-4DB2-BD59-A6C34878D82A}">
                    <a16:rowId xmlns:a16="http://schemas.microsoft.com/office/drawing/2014/main" val="2688144237"/>
                  </a:ext>
                </a:extLst>
              </a:tr>
              <a:tr h="268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t>ПАО НК "РУССНЕФТЬ"</a:t>
                      </a:r>
                    </a:p>
                  </a:txBody>
                  <a:tcPr/>
                </a:tc>
                <a:tc>
                  <a:txBody>
                    <a:bodyPr/>
                    <a:lstStyle/>
                    <a:p>
                      <a:pPr algn="r"/>
                      <a:r>
                        <a:rPr lang="en-US" sz="1600" dirty="0"/>
                        <a:t>6</a:t>
                      </a:r>
                      <a:endParaRPr lang="ru-RU" sz="1600" dirty="0"/>
                    </a:p>
                  </a:txBody>
                  <a:tcPr/>
                </a:tc>
                <a:extLst>
                  <a:ext uri="{0D108BD9-81ED-4DB2-BD59-A6C34878D82A}">
                    <a16:rowId xmlns:a16="http://schemas.microsoft.com/office/drawing/2014/main" val="2922303375"/>
                  </a:ext>
                </a:extLst>
              </a:tr>
              <a:tr h="268784">
                <a:tc>
                  <a:txBody>
                    <a:bodyPr/>
                    <a:lstStyle/>
                    <a:p>
                      <a:r>
                        <a:rPr lang="ru-RU" sz="1600" dirty="0"/>
                        <a:t>АО "</a:t>
                      </a:r>
                      <a:r>
                        <a:rPr lang="ru-RU" sz="1600" dirty="0" err="1"/>
                        <a:t>СНИИГГиМС</a:t>
                      </a:r>
                      <a:r>
                        <a:rPr lang="ru-RU" sz="1600" dirty="0"/>
                        <a:t>"</a:t>
                      </a:r>
                    </a:p>
                  </a:txBody>
                  <a:tcPr/>
                </a:tc>
                <a:tc>
                  <a:txBody>
                    <a:bodyPr/>
                    <a:lstStyle/>
                    <a:p>
                      <a:pPr algn="r"/>
                      <a:r>
                        <a:rPr lang="en-US" sz="1600" dirty="0"/>
                        <a:t>5</a:t>
                      </a:r>
                      <a:endParaRPr lang="ru-RU" sz="1600" dirty="0"/>
                    </a:p>
                  </a:txBody>
                  <a:tcPr/>
                </a:tc>
                <a:extLst>
                  <a:ext uri="{0D108BD9-81ED-4DB2-BD59-A6C34878D82A}">
                    <a16:rowId xmlns:a16="http://schemas.microsoft.com/office/drawing/2014/main" val="278448135"/>
                  </a:ext>
                </a:extLst>
              </a:tr>
              <a:tr h="268784">
                <a:tc>
                  <a:txBody>
                    <a:bodyPr/>
                    <a:lstStyle/>
                    <a:p>
                      <a:r>
                        <a:rPr lang="ru-RU" sz="1600" dirty="0"/>
                        <a:t>ПАО "ТАТНЕФТЬ" ИМЕНИ В.Д. ШАШИНА</a:t>
                      </a:r>
                    </a:p>
                  </a:txBody>
                  <a:tcPr/>
                </a:tc>
                <a:tc>
                  <a:txBody>
                    <a:bodyPr/>
                    <a:lstStyle/>
                    <a:p>
                      <a:pPr algn="r"/>
                      <a:r>
                        <a:rPr lang="ru-RU" sz="1600" dirty="0"/>
                        <a:t>3</a:t>
                      </a:r>
                    </a:p>
                  </a:txBody>
                  <a:tcPr/>
                </a:tc>
                <a:extLst>
                  <a:ext uri="{0D108BD9-81ED-4DB2-BD59-A6C34878D82A}">
                    <a16:rowId xmlns:a16="http://schemas.microsoft.com/office/drawing/2014/main" val="3988071541"/>
                  </a:ext>
                </a:extLst>
              </a:tr>
              <a:tr h="268784">
                <a:tc>
                  <a:txBody>
                    <a:bodyPr/>
                    <a:lstStyle/>
                    <a:p>
                      <a:r>
                        <a:rPr lang="ru-RU" sz="1600" dirty="0"/>
                        <a:t>ФГБУ "ВНИГНИ"</a:t>
                      </a:r>
                    </a:p>
                  </a:txBody>
                  <a:tcPr/>
                </a:tc>
                <a:tc>
                  <a:txBody>
                    <a:bodyPr/>
                    <a:lstStyle/>
                    <a:p>
                      <a:pPr algn="r"/>
                      <a:r>
                        <a:rPr lang="en-US" sz="1600" dirty="0"/>
                        <a:t>3</a:t>
                      </a:r>
                      <a:endParaRPr lang="ru-RU" sz="1600" dirty="0"/>
                    </a:p>
                  </a:txBody>
                  <a:tcPr/>
                </a:tc>
                <a:extLst>
                  <a:ext uri="{0D108BD9-81ED-4DB2-BD59-A6C34878D82A}">
                    <a16:rowId xmlns:a16="http://schemas.microsoft.com/office/drawing/2014/main" val="29378539"/>
                  </a:ext>
                </a:extLst>
              </a:tr>
              <a:tr h="268784">
                <a:tc>
                  <a:txBody>
                    <a:bodyPr/>
                    <a:lstStyle/>
                    <a:p>
                      <a:r>
                        <a:rPr lang="ru-RU" sz="1600" dirty="0"/>
                        <a:t>ООО "</a:t>
                      </a:r>
                      <a:r>
                        <a:rPr lang="ru-RU" sz="1600" dirty="0" err="1"/>
                        <a:t>ГеоСолюшинс</a:t>
                      </a:r>
                      <a:r>
                        <a:rPr lang="ru-RU" sz="1600" dirty="0"/>
                        <a:t>"</a:t>
                      </a:r>
                    </a:p>
                  </a:txBody>
                  <a:tcPr/>
                </a:tc>
                <a:tc>
                  <a:txBody>
                    <a:bodyPr/>
                    <a:lstStyle/>
                    <a:p>
                      <a:pPr algn="r"/>
                      <a:r>
                        <a:rPr lang="ru-RU" sz="1600" dirty="0"/>
                        <a:t>2</a:t>
                      </a:r>
                    </a:p>
                  </a:txBody>
                  <a:tcPr/>
                </a:tc>
                <a:extLst>
                  <a:ext uri="{0D108BD9-81ED-4DB2-BD59-A6C34878D82A}">
                    <a16:rowId xmlns:a16="http://schemas.microsoft.com/office/drawing/2014/main" val="2006411141"/>
                  </a:ext>
                </a:extLst>
              </a:tr>
              <a:tr h="268784">
                <a:tc>
                  <a:txBody>
                    <a:bodyPr/>
                    <a:lstStyle/>
                    <a:p>
                      <a:r>
                        <a:rPr lang="ru-RU" sz="1600" dirty="0"/>
                        <a:t>ФГБУ "ВСЕГЕИ"</a:t>
                      </a:r>
                    </a:p>
                  </a:txBody>
                  <a:tcPr/>
                </a:tc>
                <a:tc>
                  <a:txBody>
                    <a:bodyPr/>
                    <a:lstStyle/>
                    <a:p>
                      <a:pPr algn="r"/>
                      <a:r>
                        <a:rPr lang="ru-RU" sz="1600" dirty="0"/>
                        <a:t>2</a:t>
                      </a:r>
                    </a:p>
                  </a:txBody>
                  <a:tcPr/>
                </a:tc>
                <a:extLst>
                  <a:ext uri="{0D108BD9-81ED-4DB2-BD59-A6C34878D82A}">
                    <a16:rowId xmlns:a16="http://schemas.microsoft.com/office/drawing/2014/main" val="504785287"/>
                  </a:ext>
                </a:extLst>
              </a:tr>
              <a:tr h="268784">
                <a:tc>
                  <a:txBody>
                    <a:bodyPr/>
                    <a:lstStyle/>
                    <a:p>
                      <a:r>
                        <a:rPr lang="ru-RU" sz="1600" dirty="0"/>
                        <a:t>ООО "ТННЦ"</a:t>
                      </a:r>
                    </a:p>
                  </a:txBody>
                  <a:tcPr/>
                </a:tc>
                <a:tc>
                  <a:txBody>
                    <a:bodyPr/>
                    <a:lstStyle/>
                    <a:p>
                      <a:pPr algn="r"/>
                      <a:r>
                        <a:rPr lang="ru-RU" sz="1600" dirty="0"/>
                        <a:t>1</a:t>
                      </a:r>
                    </a:p>
                  </a:txBody>
                  <a:tcPr/>
                </a:tc>
                <a:extLst>
                  <a:ext uri="{0D108BD9-81ED-4DB2-BD59-A6C34878D82A}">
                    <a16:rowId xmlns:a16="http://schemas.microsoft.com/office/drawing/2014/main" val="2335755349"/>
                  </a:ext>
                </a:extLst>
              </a:tr>
              <a:tr h="268784">
                <a:tc>
                  <a:txBody>
                    <a:bodyPr/>
                    <a:lstStyle/>
                    <a:p>
                      <a:r>
                        <a:rPr lang="ru-RU" sz="1600" dirty="0"/>
                        <a:t>ПАО "АЛРОСА"</a:t>
                      </a:r>
                    </a:p>
                  </a:txBody>
                  <a:tcPr/>
                </a:tc>
                <a:tc>
                  <a:txBody>
                    <a:bodyPr/>
                    <a:lstStyle/>
                    <a:p>
                      <a:pPr algn="r"/>
                      <a:r>
                        <a:rPr lang="ru-RU" sz="1600" dirty="0"/>
                        <a:t>1</a:t>
                      </a:r>
                    </a:p>
                  </a:txBody>
                  <a:tcPr/>
                </a:tc>
                <a:extLst>
                  <a:ext uri="{0D108BD9-81ED-4DB2-BD59-A6C34878D82A}">
                    <a16:rowId xmlns:a16="http://schemas.microsoft.com/office/drawing/2014/main" val="2208692330"/>
                  </a:ext>
                </a:extLst>
              </a:tr>
              <a:tr h="268784">
                <a:tc>
                  <a:txBody>
                    <a:bodyPr/>
                    <a:lstStyle/>
                    <a:p>
                      <a:r>
                        <a:rPr lang="ru-RU" sz="1600" dirty="0"/>
                        <a:t>ООО "Недра-</a:t>
                      </a:r>
                      <a:r>
                        <a:rPr lang="ru-RU" sz="1600" dirty="0" err="1"/>
                        <a:t>Консалт</a:t>
                      </a:r>
                      <a:r>
                        <a:rPr lang="ru-RU" sz="1600" dirty="0"/>
                        <a:t>"</a:t>
                      </a:r>
                    </a:p>
                  </a:txBody>
                  <a:tcPr/>
                </a:tc>
                <a:tc>
                  <a:txBody>
                    <a:bodyPr/>
                    <a:lstStyle/>
                    <a:p>
                      <a:pPr algn="r"/>
                      <a:r>
                        <a:rPr lang="ru-RU" sz="1600" dirty="0"/>
                        <a:t>1</a:t>
                      </a:r>
                    </a:p>
                  </a:txBody>
                  <a:tcPr/>
                </a:tc>
                <a:extLst>
                  <a:ext uri="{0D108BD9-81ED-4DB2-BD59-A6C34878D82A}">
                    <a16:rowId xmlns:a16="http://schemas.microsoft.com/office/drawing/2014/main" val="37780352"/>
                  </a:ext>
                </a:extLst>
              </a:tr>
              <a:tr h="268784">
                <a:tc>
                  <a:txBody>
                    <a:bodyPr/>
                    <a:lstStyle/>
                    <a:p>
                      <a:r>
                        <a:rPr lang="ru-RU" sz="1600" dirty="0"/>
                        <a:t>ООО "НОРИЛЬСКГЕОЛОГИЯ"</a:t>
                      </a:r>
                    </a:p>
                  </a:txBody>
                  <a:tcPr/>
                </a:tc>
                <a:tc>
                  <a:txBody>
                    <a:bodyPr/>
                    <a:lstStyle/>
                    <a:p>
                      <a:pPr algn="r"/>
                      <a:r>
                        <a:rPr lang="ru-RU" sz="1600" dirty="0"/>
                        <a:t>1</a:t>
                      </a:r>
                    </a:p>
                  </a:txBody>
                  <a:tcPr/>
                </a:tc>
                <a:extLst>
                  <a:ext uri="{0D108BD9-81ED-4DB2-BD59-A6C34878D82A}">
                    <a16:rowId xmlns:a16="http://schemas.microsoft.com/office/drawing/2014/main" val="2217618533"/>
                  </a:ext>
                </a:extLst>
              </a:tr>
              <a:tr h="268784">
                <a:tc>
                  <a:txBody>
                    <a:bodyPr/>
                    <a:lstStyle/>
                    <a:p>
                      <a:r>
                        <a:rPr lang="ru-RU" sz="1600" dirty="0"/>
                        <a:t>ООО "Газпром недра"</a:t>
                      </a:r>
                    </a:p>
                  </a:txBody>
                  <a:tcPr/>
                </a:tc>
                <a:tc>
                  <a:txBody>
                    <a:bodyPr/>
                    <a:lstStyle/>
                    <a:p>
                      <a:pPr algn="r"/>
                      <a:r>
                        <a:rPr lang="ru-RU" sz="1600" dirty="0"/>
                        <a:t>1</a:t>
                      </a:r>
                    </a:p>
                  </a:txBody>
                  <a:tcPr/>
                </a:tc>
                <a:extLst>
                  <a:ext uri="{0D108BD9-81ED-4DB2-BD59-A6C34878D82A}">
                    <a16:rowId xmlns:a16="http://schemas.microsoft.com/office/drawing/2014/main" val="3835293971"/>
                  </a:ext>
                </a:extLst>
              </a:tr>
              <a:tr h="268784">
                <a:tc>
                  <a:txBody>
                    <a:bodyPr/>
                    <a:lstStyle/>
                    <a:p>
                      <a:r>
                        <a:rPr lang="ru-RU" sz="1600" dirty="0"/>
                        <a:t>АО "ВНИГРИ"</a:t>
                      </a:r>
                    </a:p>
                  </a:txBody>
                  <a:tcPr/>
                </a:tc>
                <a:tc>
                  <a:txBody>
                    <a:bodyPr/>
                    <a:lstStyle/>
                    <a:p>
                      <a:pPr algn="r"/>
                      <a:r>
                        <a:rPr lang="ru-RU" sz="1600" dirty="0"/>
                        <a:t>1</a:t>
                      </a:r>
                    </a:p>
                  </a:txBody>
                  <a:tcPr/>
                </a:tc>
                <a:extLst>
                  <a:ext uri="{0D108BD9-81ED-4DB2-BD59-A6C34878D82A}">
                    <a16:rowId xmlns:a16="http://schemas.microsoft.com/office/drawing/2014/main" val="2609861778"/>
                  </a:ext>
                </a:extLst>
              </a:tr>
              <a:tr h="268784">
                <a:tc>
                  <a:txBody>
                    <a:bodyPr/>
                    <a:lstStyle/>
                    <a:p>
                      <a:r>
                        <a:rPr lang="ru-RU" sz="1600" dirty="0"/>
                        <a:t>ПАО "СУРГУТНЕФТЕГАЗ"</a:t>
                      </a:r>
                    </a:p>
                  </a:txBody>
                  <a:tcPr/>
                </a:tc>
                <a:tc>
                  <a:txBody>
                    <a:bodyPr/>
                    <a:lstStyle/>
                    <a:p>
                      <a:pPr algn="r"/>
                      <a:r>
                        <a:rPr lang="ru-RU" sz="1600" dirty="0"/>
                        <a:t>1</a:t>
                      </a:r>
                    </a:p>
                  </a:txBody>
                  <a:tcPr/>
                </a:tc>
                <a:extLst>
                  <a:ext uri="{0D108BD9-81ED-4DB2-BD59-A6C34878D82A}">
                    <a16:rowId xmlns:a16="http://schemas.microsoft.com/office/drawing/2014/main" val="2634860955"/>
                  </a:ext>
                </a:extLst>
              </a:tr>
              <a:tr h="323655">
                <a:tc>
                  <a:txBody>
                    <a:bodyPr/>
                    <a:lstStyle/>
                    <a:p>
                      <a:r>
                        <a:rPr lang="ru-RU" sz="1600" dirty="0"/>
                        <a:t>ООО "ГЕОЛИНВЕСТПРОЕКТ"</a:t>
                      </a:r>
                    </a:p>
                  </a:txBody>
                  <a:tcPr/>
                </a:tc>
                <a:tc>
                  <a:txBody>
                    <a:bodyPr/>
                    <a:lstStyle/>
                    <a:p>
                      <a:pPr algn="r"/>
                      <a:r>
                        <a:rPr lang="ru-RU" sz="1600" dirty="0"/>
                        <a:t>1</a:t>
                      </a:r>
                    </a:p>
                  </a:txBody>
                  <a:tcPr/>
                </a:tc>
                <a:extLst>
                  <a:ext uri="{0D108BD9-81ED-4DB2-BD59-A6C34878D82A}">
                    <a16:rowId xmlns:a16="http://schemas.microsoft.com/office/drawing/2014/main" val="553921350"/>
                  </a:ext>
                </a:extLst>
              </a:tr>
              <a:tr h="268784">
                <a:tc>
                  <a:txBody>
                    <a:bodyPr/>
                    <a:lstStyle/>
                    <a:p>
                      <a:r>
                        <a:rPr lang="ru-RU" sz="1600" dirty="0"/>
                        <a:t>ООО "НН Технические Сервисы"</a:t>
                      </a:r>
                    </a:p>
                  </a:txBody>
                  <a:tcPr/>
                </a:tc>
                <a:tc>
                  <a:txBody>
                    <a:bodyPr/>
                    <a:lstStyle/>
                    <a:p>
                      <a:pPr algn="r"/>
                      <a:r>
                        <a:rPr lang="ru-RU" sz="1600" dirty="0"/>
                        <a:t>1</a:t>
                      </a:r>
                    </a:p>
                  </a:txBody>
                  <a:tcPr/>
                </a:tc>
                <a:extLst>
                  <a:ext uri="{0D108BD9-81ED-4DB2-BD59-A6C34878D82A}">
                    <a16:rowId xmlns:a16="http://schemas.microsoft.com/office/drawing/2014/main" val="4282386954"/>
                  </a:ext>
                </a:extLst>
              </a:tr>
              <a:tr h="268784">
                <a:tc>
                  <a:txBody>
                    <a:bodyPr/>
                    <a:lstStyle/>
                    <a:p>
                      <a:pPr algn="ctr"/>
                      <a:r>
                        <a:rPr lang="ru-RU" sz="1600" dirty="0"/>
                        <a:t>1</a:t>
                      </a:r>
                      <a:r>
                        <a:rPr lang="en-US" sz="1600" dirty="0"/>
                        <a:t>5</a:t>
                      </a:r>
                      <a:r>
                        <a:rPr lang="ru-RU" sz="1600" dirty="0"/>
                        <a:t> организаций</a:t>
                      </a:r>
                    </a:p>
                  </a:txBody>
                  <a:tcPr/>
                </a:tc>
                <a:tc>
                  <a:txBody>
                    <a:bodyPr/>
                    <a:lstStyle/>
                    <a:p>
                      <a:pPr algn="ctr"/>
                      <a:r>
                        <a:rPr lang="en-US" sz="1600" dirty="0"/>
                        <a:t>30</a:t>
                      </a:r>
                      <a:r>
                        <a:rPr lang="ru-RU" sz="1600" dirty="0"/>
                        <a:t> комплектов</a:t>
                      </a:r>
                    </a:p>
                  </a:txBody>
                  <a:tcPr/>
                </a:tc>
                <a:extLst>
                  <a:ext uri="{0D108BD9-81ED-4DB2-BD59-A6C34878D82A}">
                    <a16:rowId xmlns:a16="http://schemas.microsoft.com/office/drawing/2014/main" val="2072566081"/>
                  </a:ext>
                </a:extLst>
              </a:tr>
            </a:tbl>
          </a:graphicData>
        </a:graphic>
      </p:graphicFrame>
    </p:spTree>
    <p:extLst>
      <p:ext uri="{BB962C8B-B14F-4D97-AF65-F5344CB8AC3E}">
        <p14:creationId xmlns:p14="http://schemas.microsoft.com/office/powerpoint/2010/main" val="2041233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grpSp>
        <p:nvGrpSpPr>
          <p:cNvPr id="248" name="Google Shape;248;p23"/>
          <p:cNvGrpSpPr/>
          <p:nvPr/>
        </p:nvGrpSpPr>
        <p:grpSpPr>
          <a:xfrm>
            <a:off x="3991064" y="1899611"/>
            <a:ext cx="3916379" cy="3916379"/>
            <a:chOff x="6552798" y="434125"/>
            <a:chExt cx="2584500" cy="2584500"/>
          </a:xfrm>
        </p:grpSpPr>
        <p:sp>
          <p:nvSpPr>
            <p:cNvPr id="249" name="Google Shape;249;p23"/>
            <p:cNvSpPr/>
            <p:nvPr/>
          </p:nvSpPr>
          <p:spPr>
            <a:xfrm>
              <a:off x="6552798" y="434125"/>
              <a:ext cx="2584500" cy="2584500"/>
            </a:xfrm>
            <a:prstGeom prst="arc">
              <a:avLst>
                <a:gd name="adj1" fmla="val 16200000"/>
                <a:gd name="adj2" fmla="val 57145"/>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250" name="Google Shape;250;p23"/>
            <p:cNvSpPr/>
            <p:nvPr/>
          </p:nvSpPr>
          <p:spPr>
            <a:xfrm rot="-5400000" flipH="1">
              <a:off x="6552798" y="434125"/>
              <a:ext cx="2584500" cy="2584500"/>
            </a:xfrm>
            <a:prstGeom prst="arc">
              <a:avLst>
                <a:gd name="adj1" fmla="val 16200000"/>
                <a:gd name="adj2" fmla="val 57145"/>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51" name="Google Shape;251;p23"/>
            <p:cNvSpPr/>
            <p:nvPr/>
          </p:nvSpPr>
          <p:spPr>
            <a:xfrm rot="-5400000">
              <a:off x="6552798" y="434125"/>
              <a:ext cx="2584500" cy="2584500"/>
            </a:xfrm>
            <a:prstGeom prst="arc">
              <a:avLst>
                <a:gd name="adj1" fmla="val 16200000"/>
                <a:gd name="adj2" fmla="val 57145"/>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252" name="Google Shape;252;p23"/>
            <p:cNvSpPr/>
            <p:nvPr/>
          </p:nvSpPr>
          <p:spPr>
            <a:xfrm rot="5400000">
              <a:off x="6552798" y="434125"/>
              <a:ext cx="2584500" cy="2584500"/>
            </a:xfrm>
            <a:prstGeom prst="arc">
              <a:avLst>
                <a:gd name="adj1" fmla="val 16200000"/>
                <a:gd name="adj2" fmla="val 57145"/>
              </a:avLst>
            </a:prstGeom>
            <a:solidFill>
              <a:schemeClr val="accent2"/>
            </a:solidFill>
            <a:ln>
              <a:noFill/>
            </a:ln>
          </p:spPr>
          <p:txBody>
            <a:bodyPr spcFirstLastPara="1" wrap="square" lIns="121900" tIns="121900" rIns="121900" bIns="121900" anchor="ctr" anchorCtr="0">
              <a:noAutofit/>
            </a:bodyPr>
            <a:lstStyle/>
            <a:p>
              <a:endParaRPr sz="2400"/>
            </a:p>
          </p:txBody>
        </p:sp>
      </p:grpSp>
      <p:sp>
        <p:nvSpPr>
          <p:cNvPr id="253" name="Google Shape;253;p23"/>
          <p:cNvSpPr txBox="1"/>
          <p:nvPr/>
        </p:nvSpPr>
        <p:spPr>
          <a:xfrm>
            <a:off x="8413651" y="2482431"/>
            <a:ext cx="3548000" cy="1307200"/>
          </a:xfrm>
          <a:prstGeom prst="rect">
            <a:avLst/>
          </a:prstGeom>
          <a:noFill/>
          <a:ln>
            <a:noFill/>
          </a:ln>
        </p:spPr>
        <p:txBody>
          <a:bodyPr spcFirstLastPara="1" wrap="square" lIns="45700" tIns="22833" rIns="45700" bIns="22833" anchor="t" anchorCtr="0">
            <a:noAutofit/>
          </a:bodyPr>
          <a:lstStyle/>
          <a:p>
            <a:r>
              <a:rPr lang="ru" sz="2400" b="1">
                <a:solidFill>
                  <a:schemeClr val="accent2"/>
                </a:solidFill>
              </a:rPr>
              <a:t>ЕСИА</a:t>
            </a:r>
            <a:endParaRPr sz="2400" b="1">
              <a:solidFill>
                <a:schemeClr val="accent2"/>
              </a:solidFill>
              <a:latin typeface="Arial"/>
              <a:ea typeface="Arial"/>
              <a:cs typeface="Arial"/>
              <a:sym typeface="Arial"/>
            </a:endParaRPr>
          </a:p>
          <a:p>
            <a:r>
              <a:rPr lang="ru" sz="1600">
                <a:solidFill>
                  <a:schemeClr val="accent2"/>
                </a:solidFill>
              </a:rPr>
              <a:t>Для получения геологической информации необходима регистрация в системе</a:t>
            </a:r>
            <a:endParaRPr sz="1600">
              <a:solidFill>
                <a:schemeClr val="accent2"/>
              </a:solidFill>
              <a:latin typeface="Arial"/>
              <a:ea typeface="Arial"/>
              <a:cs typeface="Arial"/>
              <a:sym typeface="Arial"/>
            </a:endParaRPr>
          </a:p>
        </p:txBody>
      </p:sp>
      <p:sp>
        <p:nvSpPr>
          <p:cNvPr id="254" name="Google Shape;254;p23"/>
          <p:cNvSpPr txBox="1"/>
          <p:nvPr/>
        </p:nvSpPr>
        <p:spPr>
          <a:xfrm>
            <a:off x="8413653" y="4785275"/>
            <a:ext cx="3623600" cy="836800"/>
          </a:xfrm>
          <a:prstGeom prst="rect">
            <a:avLst/>
          </a:prstGeom>
          <a:noFill/>
          <a:ln>
            <a:noFill/>
          </a:ln>
        </p:spPr>
        <p:txBody>
          <a:bodyPr spcFirstLastPara="1" wrap="square" lIns="45700" tIns="22833" rIns="45700" bIns="22833" anchor="t" anchorCtr="0">
            <a:noAutofit/>
          </a:bodyPr>
          <a:lstStyle/>
          <a:p>
            <a:r>
              <a:rPr lang="ru" sz="2400" b="1">
                <a:solidFill>
                  <a:schemeClr val="accent1"/>
                </a:solidFill>
              </a:rPr>
              <a:t>Заявка</a:t>
            </a:r>
            <a:endParaRPr sz="2400" b="1">
              <a:solidFill>
                <a:schemeClr val="accent1"/>
              </a:solidFill>
              <a:latin typeface="Arial"/>
              <a:ea typeface="Arial"/>
              <a:cs typeface="Arial"/>
              <a:sym typeface="Arial"/>
            </a:endParaRPr>
          </a:p>
          <a:p>
            <a:r>
              <a:rPr lang="ru" sz="1600">
                <a:solidFill>
                  <a:schemeClr val="accent1"/>
                </a:solidFill>
              </a:rPr>
              <a:t>на получение геологической информации</a:t>
            </a:r>
            <a:endParaRPr sz="1600">
              <a:solidFill>
                <a:schemeClr val="accent1"/>
              </a:solidFill>
              <a:latin typeface="Arial"/>
              <a:ea typeface="Arial"/>
              <a:cs typeface="Arial"/>
              <a:sym typeface="Arial"/>
            </a:endParaRPr>
          </a:p>
        </p:txBody>
      </p:sp>
      <p:sp>
        <p:nvSpPr>
          <p:cNvPr id="255" name="Google Shape;255;p23"/>
          <p:cNvSpPr txBox="1"/>
          <p:nvPr/>
        </p:nvSpPr>
        <p:spPr>
          <a:xfrm>
            <a:off x="27536" y="2482445"/>
            <a:ext cx="3567600" cy="836800"/>
          </a:xfrm>
          <a:prstGeom prst="rect">
            <a:avLst/>
          </a:prstGeom>
          <a:noFill/>
          <a:ln>
            <a:noFill/>
          </a:ln>
        </p:spPr>
        <p:txBody>
          <a:bodyPr spcFirstLastPara="1" wrap="square" lIns="45700" tIns="22833" rIns="45700" bIns="22833" anchor="t" anchorCtr="0">
            <a:noAutofit/>
          </a:bodyPr>
          <a:lstStyle/>
          <a:p>
            <a:pPr algn="r"/>
            <a:r>
              <a:rPr lang="ru" sz="2400" b="1">
                <a:solidFill>
                  <a:schemeClr val="accent1"/>
                </a:solidFill>
                <a:uFill>
                  <a:noFill/>
                </a:uFill>
                <a:hlinkClick r:id="rId3"/>
              </a:rPr>
              <a:t>https://efgi.ru/</a:t>
            </a:r>
            <a:endParaRPr sz="2400" b="1">
              <a:solidFill>
                <a:schemeClr val="accent1"/>
              </a:solidFill>
            </a:endParaRPr>
          </a:p>
          <a:p>
            <a:pPr algn="r"/>
            <a:r>
              <a:rPr lang="ru" sz="1600">
                <a:solidFill>
                  <a:schemeClr val="accent1"/>
                </a:solidFill>
              </a:rPr>
              <a:t>сайт ресурса</a:t>
            </a:r>
            <a:endParaRPr sz="1600" b="1">
              <a:solidFill>
                <a:schemeClr val="accent1"/>
              </a:solidFill>
            </a:endParaRPr>
          </a:p>
        </p:txBody>
      </p:sp>
      <p:sp>
        <p:nvSpPr>
          <p:cNvPr id="256" name="Google Shape;256;p23"/>
          <p:cNvSpPr txBox="1"/>
          <p:nvPr/>
        </p:nvSpPr>
        <p:spPr>
          <a:xfrm>
            <a:off x="27533" y="4785265"/>
            <a:ext cx="3567600" cy="1030800"/>
          </a:xfrm>
          <a:prstGeom prst="rect">
            <a:avLst/>
          </a:prstGeom>
          <a:noFill/>
          <a:ln>
            <a:noFill/>
          </a:ln>
        </p:spPr>
        <p:txBody>
          <a:bodyPr spcFirstLastPara="1" wrap="square" lIns="45700" tIns="22833" rIns="45700" bIns="22833" anchor="t" anchorCtr="0">
            <a:noAutofit/>
          </a:bodyPr>
          <a:lstStyle/>
          <a:p>
            <a:pPr algn="r"/>
            <a:r>
              <a:rPr lang="ru" sz="2400" b="1">
                <a:solidFill>
                  <a:schemeClr val="accent2"/>
                </a:solidFill>
              </a:rPr>
              <a:t>Поиск</a:t>
            </a:r>
            <a:endParaRPr sz="2400" b="1">
              <a:solidFill>
                <a:schemeClr val="accent2"/>
              </a:solidFill>
              <a:latin typeface="Arial"/>
              <a:ea typeface="Arial"/>
              <a:cs typeface="Arial"/>
              <a:sym typeface="Arial"/>
            </a:endParaRPr>
          </a:p>
          <a:p>
            <a:pPr algn="r"/>
            <a:r>
              <a:rPr lang="ru" sz="1600">
                <a:solidFill>
                  <a:schemeClr val="accent2"/>
                </a:solidFill>
              </a:rPr>
              <a:t>графический (на карте) и по выбранным атрибутам</a:t>
            </a:r>
            <a:endParaRPr sz="1600">
              <a:solidFill>
                <a:schemeClr val="accent2"/>
              </a:solidFill>
              <a:latin typeface="Arial"/>
              <a:ea typeface="Arial"/>
              <a:cs typeface="Arial"/>
              <a:sym typeface="Arial"/>
            </a:endParaRPr>
          </a:p>
        </p:txBody>
      </p:sp>
      <p:sp>
        <p:nvSpPr>
          <p:cNvPr id="257" name="Google Shape;257;p23"/>
          <p:cNvSpPr/>
          <p:nvPr/>
        </p:nvSpPr>
        <p:spPr>
          <a:xfrm>
            <a:off x="4879167" y="2795000"/>
            <a:ext cx="2168400" cy="2168400"/>
          </a:xfrm>
          <a:prstGeom prst="ellipse">
            <a:avLst/>
          </a:prstGeom>
          <a:solidFill>
            <a:schemeClr val="lt2"/>
          </a:solidFill>
          <a:ln>
            <a:noFill/>
          </a:ln>
        </p:spPr>
        <p:txBody>
          <a:bodyPr spcFirstLastPara="1" wrap="square" lIns="121900" tIns="121900" rIns="121900" bIns="121900" anchor="ctr" anchorCtr="0">
            <a:noAutofit/>
          </a:bodyPr>
          <a:lstStyle/>
          <a:p>
            <a:endParaRPr sz="2400"/>
          </a:p>
        </p:txBody>
      </p:sp>
      <p:pic>
        <p:nvPicPr>
          <p:cNvPr id="258" name="Google Shape;258;p23"/>
          <p:cNvPicPr preferRelativeResize="0"/>
          <p:nvPr/>
        </p:nvPicPr>
        <p:blipFill rotWithShape="1">
          <a:blip r:embed="rId4">
            <a:alphaModFix/>
          </a:blip>
          <a:srcRect/>
          <a:stretch/>
        </p:blipFill>
        <p:spPr>
          <a:xfrm>
            <a:off x="4777318" y="19419888"/>
            <a:ext cx="1978025" cy="511175"/>
          </a:xfrm>
          <a:prstGeom prst="rect">
            <a:avLst/>
          </a:prstGeom>
          <a:noFill/>
          <a:ln>
            <a:noFill/>
          </a:ln>
        </p:spPr>
      </p:pic>
      <p:sp>
        <p:nvSpPr>
          <p:cNvPr id="259" name="Google Shape;259;p23"/>
          <p:cNvSpPr/>
          <p:nvPr/>
        </p:nvSpPr>
        <p:spPr>
          <a:xfrm>
            <a:off x="5529639" y="3552428"/>
            <a:ext cx="896392" cy="595064"/>
          </a:xfrm>
          <a:custGeom>
            <a:avLst/>
            <a:gdLst/>
            <a:ahLst/>
            <a:cxnLst/>
            <a:rect l="l" t="t" r="r" b="b"/>
            <a:pathLst>
              <a:path w="157" h="106" extrusionOk="0">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chemeClr val="accent1"/>
          </a:solidFill>
          <a:ln>
            <a:noFill/>
          </a:ln>
        </p:spPr>
        <p:txBody>
          <a:bodyPr spcFirstLastPara="1" wrap="square" lIns="121900" tIns="60933" rIns="121900" bIns="60933" anchor="t" anchorCtr="0">
            <a:noAutofit/>
          </a:bodyPr>
          <a:lstStyle/>
          <a:p>
            <a:endParaRPr sz="1351">
              <a:solidFill>
                <a:srgbClr val="0C0C0C"/>
              </a:solidFill>
              <a:latin typeface="Calibri"/>
              <a:ea typeface="Calibri"/>
              <a:cs typeface="Calibri"/>
              <a:sym typeface="Calibri"/>
            </a:endParaRPr>
          </a:p>
        </p:txBody>
      </p:sp>
      <p:grpSp>
        <p:nvGrpSpPr>
          <p:cNvPr id="260" name="Google Shape;260;p23"/>
          <p:cNvGrpSpPr/>
          <p:nvPr/>
        </p:nvGrpSpPr>
        <p:grpSpPr>
          <a:xfrm>
            <a:off x="6831665" y="4628738"/>
            <a:ext cx="494257" cy="478863"/>
            <a:chOff x="7540014" y="4306907"/>
            <a:chExt cx="389342" cy="339426"/>
          </a:xfrm>
        </p:grpSpPr>
        <p:sp>
          <p:nvSpPr>
            <p:cNvPr id="261" name="Google Shape;261;p23"/>
            <p:cNvSpPr/>
            <p:nvPr/>
          </p:nvSpPr>
          <p:spPr>
            <a:xfrm>
              <a:off x="7799575" y="4409234"/>
              <a:ext cx="102328" cy="102328"/>
            </a:xfrm>
            <a:custGeom>
              <a:avLst/>
              <a:gdLst/>
              <a:ahLst/>
              <a:cxnLst/>
              <a:rect l="l" t="t" r="r" b="b"/>
              <a:pathLst>
                <a:path w="41" h="41" extrusionOk="0">
                  <a:moveTo>
                    <a:pt x="0" y="39"/>
                  </a:moveTo>
                  <a:lnTo>
                    <a:pt x="3" y="41"/>
                  </a:lnTo>
                  <a:lnTo>
                    <a:pt x="41" y="3"/>
                  </a:lnTo>
                  <a:lnTo>
                    <a:pt x="39" y="0"/>
                  </a:lnTo>
                  <a:lnTo>
                    <a:pt x="0" y="39"/>
                  </a:lnTo>
                  <a:close/>
                </a:path>
              </a:pathLst>
            </a:custGeom>
            <a:solidFill>
              <a:schemeClr val="lt1"/>
            </a:solidFill>
            <a:ln>
              <a:noFill/>
            </a:ln>
          </p:spPr>
          <p:txBody>
            <a:bodyPr spcFirstLastPara="1" wrap="square" lIns="121900" tIns="60933" rIns="121900" bIns="60933" anchor="t" anchorCtr="0">
              <a:noAutofit/>
            </a:bodyPr>
            <a:lstStyle/>
            <a:p>
              <a:endParaRPr sz="1351">
                <a:solidFill>
                  <a:srgbClr val="0C0C0C"/>
                </a:solidFill>
                <a:latin typeface="Calibri"/>
                <a:ea typeface="Calibri"/>
                <a:cs typeface="Calibri"/>
                <a:sym typeface="Calibri"/>
              </a:endParaRPr>
            </a:p>
          </p:txBody>
        </p:sp>
        <p:sp>
          <p:nvSpPr>
            <p:cNvPr id="262" name="Google Shape;262;p23"/>
            <p:cNvSpPr/>
            <p:nvPr/>
          </p:nvSpPr>
          <p:spPr>
            <a:xfrm>
              <a:off x="7777112" y="4381780"/>
              <a:ext cx="109814" cy="114806"/>
            </a:xfrm>
            <a:custGeom>
              <a:avLst/>
              <a:gdLst/>
              <a:ahLst/>
              <a:cxnLst/>
              <a:rect l="l" t="t" r="r" b="b"/>
              <a:pathLst>
                <a:path w="44" h="46" extrusionOk="0">
                  <a:moveTo>
                    <a:pt x="37" y="0"/>
                  </a:moveTo>
                  <a:lnTo>
                    <a:pt x="0" y="39"/>
                  </a:lnTo>
                  <a:lnTo>
                    <a:pt x="6" y="46"/>
                  </a:lnTo>
                  <a:lnTo>
                    <a:pt x="44" y="8"/>
                  </a:lnTo>
                  <a:lnTo>
                    <a:pt x="37" y="0"/>
                  </a:lnTo>
                  <a:close/>
                </a:path>
              </a:pathLst>
            </a:custGeom>
            <a:solidFill>
              <a:schemeClr val="lt1"/>
            </a:solidFill>
            <a:ln>
              <a:noFill/>
            </a:ln>
          </p:spPr>
          <p:txBody>
            <a:bodyPr spcFirstLastPara="1" wrap="square" lIns="121900" tIns="60933" rIns="121900" bIns="60933" anchor="t" anchorCtr="0">
              <a:noAutofit/>
            </a:bodyPr>
            <a:lstStyle/>
            <a:p>
              <a:endParaRPr sz="1351">
                <a:solidFill>
                  <a:srgbClr val="0C0C0C"/>
                </a:solidFill>
                <a:latin typeface="Calibri"/>
                <a:ea typeface="Calibri"/>
                <a:cs typeface="Calibri"/>
                <a:sym typeface="Calibri"/>
              </a:endParaRPr>
            </a:p>
          </p:txBody>
        </p:sp>
        <p:sp>
          <p:nvSpPr>
            <p:cNvPr id="263" name="Google Shape;263;p23"/>
            <p:cNvSpPr/>
            <p:nvPr/>
          </p:nvSpPr>
          <p:spPr>
            <a:xfrm>
              <a:off x="7757146" y="4366805"/>
              <a:ext cx="104823" cy="104823"/>
            </a:xfrm>
            <a:custGeom>
              <a:avLst/>
              <a:gdLst/>
              <a:ahLst/>
              <a:cxnLst/>
              <a:rect l="l" t="t" r="r" b="b"/>
              <a:pathLst>
                <a:path w="42" h="42" extrusionOk="0">
                  <a:moveTo>
                    <a:pt x="0" y="38"/>
                  </a:moveTo>
                  <a:lnTo>
                    <a:pt x="4" y="42"/>
                  </a:lnTo>
                  <a:lnTo>
                    <a:pt x="42" y="4"/>
                  </a:lnTo>
                  <a:lnTo>
                    <a:pt x="38" y="0"/>
                  </a:lnTo>
                  <a:lnTo>
                    <a:pt x="0" y="38"/>
                  </a:lnTo>
                  <a:close/>
                </a:path>
              </a:pathLst>
            </a:custGeom>
            <a:solidFill>
              <a:schemeClr val="lt1"/>
            </a:solidFill>
            <a:ln>
              <a:noFill/>
            </a:ln>
          </p:spPr>
          <p:txBody>
            <a:bodyPr spcFirstLastPara="1" wrap="square" lIns="121900" tIns="60933" rIns="121900" bIns="60933" anchor="t" anchorCtr="0">
              <a:noAutofit/>
            </a:bodyPr>
            <a:lstStyle/>
            <a:p>
              <a:endParaRPr sz="1351">
                <a:solidFill>
                  <a:srgbClr val="0C0C0C"/>
                </a:solidFill>
                <a:latin typeface="Calibri"/>
                <a:ea typeface="Calibri"/>
                <a:cs typeface="Calibri"/>
                <a:sym typeface="Calibri"/>
              </a:endParaRPr>
            </a:p>
          </p:txBody>
        </p:sp>
        <p:sp>
          <p:nvSpPr>
            <p:cNvPr id="264" name="Google Shape;264;p23"/>
            <p:cNvSpPr/>
            <p:nvPr/>
          </p:nvSpPr>
          <p:spPr>
            <a:xfrm>
              <a:off x="7729693" y="4469133"/>
              <a:ext cx="69882" cy="69882"/>
            </a:xfrm>
            <a:custGeom>
              <a:avLst/>
              <a:gdLst/>
              <a:ahLst/>
              <a:cxnLst/>
              <a:rect l="l" t="t" r="r" b="b"/>
              <a:pathLst>
                <a:path w="28" h="28" extrusionOk="0">
                  <a:moveTo>
                    <a:pt x="28" y="20"/>
                  </a:moveTo>
                  <a:lnTo>
                    <a:pt x="8" y="0"/>
                  </a:lnTo>
                  <a:lnTo>
                    <a:pt x="0" y="20"/>
                  </a:lnTo>
                  <a:lnTo>
                    <a:pt x="9" y="28"/>
                  </a:lnTo>
                  <a:lnTo>
                    <a:pt x="28" y="20"/>
                  </a:lnTo>
                  <a:close/>
                </a:path>
              </a:pathLst>
            </a:custGeom>
            <a:solidFill>
              <a:schemeClr val="lt1"/>
            </a:solidFill>
            <a:ln>
              <a:noFill/>
            </a:ln>
          </p:spPr>
          <p:txBody>
            <a:bodyPr spcFirstLastPara="1" wrap="square" lIns="121900" tIns="60933" rIns="121900" bIns="60933" anchor="t" anchorCtr="0">
              <a:noAutofit/>
            </a:bodyPr>
            <a:lstStyle/>
            <a:p>
              <a:endParaRPr sz="1351">
                <a:solidFill>
                  <a:srgbClr val="0C0C0C"/>
                </a:solidFill>
                <a:latin typeface="Calibri"/>
                <a:ea typeface="Calibri"/>
                <a:cs typeface="Calibri"/>
                <a:sym typeface="Calibri"/>
              </a:endParaRPr>
            </a:p>
          </p:txBody>
        </p:sp>
        <p:sp>
          <p:nvSpPr>
            <p:cNvPr id="265" name="Google Shape;265;p23"/>
            <p:cNvSpPr/>
            <p:nvPr/>
          </p:nvSpPr>
          <p:spPr>
            <a:xfrm>
              <a:off x="7712222" y="4526535"/>
              <a:ext cx="34941" cy="32446"/>
            </a:xfrm>
            <a:custGeom>
              <a:avLst/>
              <a:gdLst/>
              <a:ahLst/>
              <a:cxnLst/>
              <a:rect l="l" t="t" r="r" b="b"/>
              <a:pathLst>
                <a:path w="14" h="13" extrusionOk="0">
                  <a:moveTo>
                    <a:pt x="0" y="13"/>
                  </a:moveTo>
                  <a:lnTo>
                    <a:pt x="14" y="6"/>
                  </a:lnTo>
                  <a:lnTo>
                    <a:pt x="6" y="0"/>
                  </a:lnTo>
                  <a:lnTo>
                    <a:pt x="0" y="13"/>
                  </a:lnTo>
                  <a:close/>
                </a:path>
              </a:pathLst>
            </a:custGeom>
            <a:solidFill>
              <a:schemeClr val="lt1"/>
            </a:solidFill>
            <a:ln>
              <a:noFill/>
            </a:ln>
          </p:spPr>
          <p:txBody>
            <a:bodyPr spcFirstLastPara="1" wrap="square" lIns="121900" tIns="60933" rIns="121900" bIns="60933" anchor="t" anchorCtr="0">
              <a:noAutofit/>
            </a:bodyPr>
            <a:lstStyle/>
            <a:p>
              <a:endParaRPr sz="1351">
                <a:solidFill>
                  <a:srgbClr val="0C0C0C"/>
                </a:solidFill>
                <a:latin typeface="Calibri"/>
                <a:ea typeface="Calibri"/>
                <a:cs typeface="Calibri"/>
                <a:sym typeface="Calibri"/>
              </a:endParaRPr>
            </a:p>
          </p:txBody>
        </p:sp>
        <p:sp>
          <p:nvSpPr>
            <p:cNvPr id="266" name="Google Shape;266;p23"/>
            <p:cNvSpPr/>
            <p:nvPr/>
          </p:nvSpPr>
          <p:spPr>
            <a:xfrm>
              <a:off x="7859474" y="4341848"/>
              <a:ext cx="69882" cy="69882"/>
            </a:xfrm>
            <a:custGeom>
              <a:avLst/>
              <a:gdLst/>
              <a:ahLst/>
              <a:cxnLst/>
              <a:rect l="l" t="t" r="r" b="b"/>
              <a:pathLst>
                <a:path w="28" h="28" extrusionOk="0">
                  <a:moveTo>
                    <a:pt x="7" y="0"/>
                  </a:moveTo>
                  <a:lnTo>
                    <a:pt x="0" y="8"/>
                  </a:lnTo>
                  <a:lnTo>
                    <a:pt x="20" y="28"/>
                  </a:lnTo>
                  <a:lnTo>
                    <a:pt x="28" y="20"/>
                  </a:lnTo>
                  <a:lnTo>
                    <a:pt x="7" y="0"/>
                  </a:lnTo>
                  <a:close/>
                </a:path>
              </a:pathLst>
            </a:custGeom>
            <a:solidFill>
              <a:schemeClr val="lt1"/>
            </a:solidFill>
            <a:ln>
              <a:noFill/>
            </a:ln>
          </p:spPr>
          <p:txBody>
            <a:bodyPr spcFirstLastPara="1" wrap="square" lIns="121900" tIns="60933" rIns="121900" bIns="60933" anchor="t" anchorCtr="0">
              <a:noAutofit/>
            </a:bodyPr>
            <a:lstStyle/>
            <a:p>
              <a:endParaRPr sz="1351">
                <a:solidFill>
                  <a:srgbClr val="0C0C0C"/>
                </a:solidFill>
                <a:latin typeface="Calibri"/>
                <a:ea typeface="Calibri"/>
                <a:cs typeface="Calibri"/>
                <a:sym typeface="Calibri"/>
              </a:endParaRPr>
            </a:p>
          </p:txBody>
        </p:sp>
        <p:sp>
          <p:nvSpPr>
            <p:cNvPr id="267" name="Google Shape;267;p23"/>
            <p:cNvSpPr/>
            <p:nvPr/>
          </p:nvSpPr>
          <p:spPr>
            <a:xfrm>
              <a:off x="7540014" y="4306907"/>
              <a:ext cx="279527" cy="339426"/>
            </a:xfrm>
            <a:custGeom>
              <a:avLst/>
              <a:gdLst/>
              <a:ahLst/>
              <a:cxnLst/>
              <a:rect l="l" t="t" r="r" b="b"/>
              <a:pathLst>
                <a:path w="112" h="136" extrusionOk="0">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solidFill>
              <a:schemeClr val="lt1"/>
            </a:solidFill>
            <a:ln>
              <a:noFill/>
            </a:ln>
          </p:spPr>
          <p:txBody>
            <a:bodyPr spcFirstLastPara="1" wrap="square" lIns="121900" tIns="60933" rIns="121900" bIns="60933" anchor="t" anchorCtr="0">
              <a:noAutofit/>
            </a:bodyPr>
            <a:lstStyle/>
            <a:p>
              <a:endParaRPr sz="1351">
                <a:solidFill>
                  <a:srgbClr val="0C0C0C"/>
                </a:solidFill>
                <a:latin typeface="Calibri"/>
                <a:ea typeface="Calibri"/>
                <a:cs typeface="Calibri"/>
                <a:sym typeface="Calibri"/>
              </a:endParaRPr>
            </a:p>
          </p:txBody>
        </p:sp>
        <p:sp>
          <p:nvSpPr>
            <p:cNvPr id="268" name="Google Shape;268;p23"/>
            <p:cNvSpPr/>
            <p:nvPr/>
          </p:nvSpPr>
          <p:spPr>
            <a:xfrm>
              <a:off x="7589930" y="4421713"/>
              <a:ext cx="109814" cy="17471"/>
            </a:xfrm>
            <a:prstGeom prst="rect">
              <a:avLst/>
            </a:prstGeom>
            <a:solidFill>
              <a:schemeClr val="lt1"/>
            </a:solidFill>
            <a:ln>
              <a:noFill/>
            </a:ln>
          </p:spPr>
          <p:txBody>
            <a:bodyPr spcFirstLastPara="1" wrap="square" lIns="121900" tIns="60933" rIns="121900" bIns="60933" anchor="t" anchorCtr="0">
              <a:noAutofit/>
            </a:bodyPr>
            <a:lstStyle/>
            <a:p>
              <a:endParaRPr sz="1351">
                <a:solidFill>
                  <a:srgbClr val="0C0C0C"/>
                </a:solidFill>
                <a:latin typeface="Calibri"/>
                <a:ea typeface="Calibri"/>
                <a:cs typeface="Calibri"/>
                <a:sym typeface="Calibri"/>
              </a:endParaRPr>
            </a:p>
          </p:txBody>
        </p:sp>
        <p:sp>
          <p:nvSpPr>
            <p:cNvPr id="269" name="Google Shape;269;p23"/>
            <p:cNvSpPr/>
            <p:nvPr/>
          </p:nvSpPr>
          <p:spPr>
            <a:xfrm>
              <a:off x="7589930" y="4461645"/>
              <a:ext cx="109814" cy="17471"/>
            </a:xfrm>
            <a:prstGeom prst="rect">
              <a:avLst/>
            </a:prstGeom>
            <a:solidFill>
              <a:schemeClr val="lt1"/>
            </a:solidFill>
            <a:ln>
              <a:noFill/>
            </a:ln>
          </p:spPr>
          <p:txBody>
            <a:bodyPr spcFirstLastPara="1" wrap="square" lIns="121900" tIns="60933" rIns="121900" bIns="60933" anchor="t" anchorCtr="0">
              <a:noAutofit/>
            </a:bodyPr>
            <a:lstStyle/>
            <a:p>
              <a:endParaRPr sz="1351">
                <a:solidFill>
                  <a:srgbClr val="0C0C0C"/>
                </a:solidFill>
                <a:latin typeface="Calibri"/>
                <a:ea typeface="Calibri"/>
                <a:cs typeface="Calibri"/>
                <a:sym typeface="Calibri"/>
              </a:endParaRPr>
            </a:p>
          </p:txBody>
        </p:sp>
        <p:sp>
          <p:nvSpPr>
            <p:cNvPr id="270" name="Google Shape;270;p23"/>
            <p:cNvSpPr/>
            <p:nvPr/>
          </p:nvSpPr>
          <p:spPr>
            <a:xfrm>
              <a:off x="7589930" y="4506569"/>
              <a:ext cx="109814" cy="14975"/>
            </a:xfrm>
            <a:prstGeom prst="rect">
              <a:avLst/>
            </a:prstGeom>
            <a:solidFill>
              <a:schemeClr val="lt1"/>
            </a:solidFill>
            <a:ln>
              <a:noFill/>
            </a:ln>
          </p:spPr>
          <p:txBody>
            <a:bodyPr spcFirstLastPara="1" wrap="square" lIns="121900" tIns="60933" rIns="121900" bIns="60933" anchor="t" anchorCtr="0">
              <a:noAutofit/>
            </a:bodyPr>
            <a:lstStyle/>
            <a:p>
              <a:endParaRPr sz="1351">
                <a:solidFill>
                  <a:srgbClr val="0C0C0C"/>
                </a:solidFill>
                <a:latin typeface="Calibri"/>
                <a:ea typeface="Calibri"/>
                <a:cs typeface="Calibri"/>
                <a:sym typeface="Calibri"/>
              </a:endParaRPr>
            </a:p>
          </p:txBody>
        </p:sp>
        <p:sp>
          <p:nvSpPr>
            <p:cNvPr id="271" name="Google Shape;271;p23"/>
            <p:cNvSpPr/>
            <p:nvPr/>
          </p:nvSpPr>
          <p:spPr>
            <a:xfrm>
              <a:off x="7589930" y="4548998"/>
              <a:ext cx="109814" cy="17471"/>
            </a:xfrm>
            <a:prstGeom prst="rect">
              <a:avLst/>
            </a:prstGeom>
            <a:solidFill>
              <a:schemeClr val="lt1"/>
            </a:solidFill>
            <a:ln>
              <a:noFill/>
            </a:ln>
          </p:spPr>
          <p:txBody>
            <a:bodyPr spcFirstLastPara="1" wrap="square" lIns="121900" tIns="60933" rIns="121900" bIns="60933" anchor="t" anchorCtr="0">
              <a:noAutofit/>
            </a:bodyPr>
            <a:lstStyle/>
            <a:p>
              <a:endParaRPr sz="1351">
                <a:solidFill>
                  <a:srgbClr val="0C0C0C"/>
                </a:solidFill>
                <a:latin typeface="Calibri"/>
                <a:ea typeface="Calibri"/>
                <a:cs typeface="Calibri"/>
                <a:sym typeface="Calibri"/>
              </a:endParaRPr>
            </a:p>
          </p:txBody>
        </p:sp>
      </p:grpSp>
      <p:sp>
        <p:nvSpPr>
          <p:cNvPr id="272" name="Google Shape;272;p23"/>
          <p:cNvSpPr txBox="1"/>
          <p:nvPr/>
        </p:nvSpPr>
        <p:spPr>
          <a:xfrm>
            <a:off x="859900" y="512867"/>
            <a:ext cx="10074800" cy="658000"/>
          </a:xfrm>
          <a:prstGeom prst="rect">
            <a:avLst/>
          </a:prstGeom>
          <a:solidFill>
            <a:srgbClr val="FFFFFF"/>
          </a:solidFill>
          <a:ln>
            <a:noFill/>
          </a:ln>
        </p:spPr>
        <p:txBody>
          <a:bodyPr spcFirstLastPara="1" wrap="square" lIns="121900" tIns="121900" rIns="121900" bIns="121900" anchor="t" anchorCtr="0">
            <a:noAutofit/>
          </a:bodyPr>
          <a:lstStyle/>
          <a:p>
            <a:r>
              <a:rPr lang="ru" sz="2400" dirty="0">
                <a:solidFill>
                  <a:srgbClr val="3F3F3F"/>
                </a:solidFill>
              </a:rPr>
              <a:t>Получение геологической информации с помощью Реестра ФГИС «ЕФГИ»</a:t>
            </a:r>
            <a:endParaRPr sz="2400" dirty="0">
              <a:solidFill>
                <a:srgbClr val="3F3F3F"/>
              </a:solidFill>
            </a:endParaRPr>
          </a:p>
        </p:txBody>
      </p:sp>
      <p:pic>
        <p:nvPicPr>
          <p:cNvPr id="273" name="Google Shape;273;p23"/>
          <p:cNvPicPr preferRelativeResize="0"/>
          <p:nvPr/>
        </p:nvPicPr>
        <p:blipFill>
          <a:blip r:embed="rId5">
            <a:alphaModFix/>
          </a:blip>
          <a:stretch>
            <a:fillRect/>
          </a:stretch>
        </p:blipFill>
        <p:spPr>
          <a:xfrm>
            <a:off x="6833018" y="2641262"/>
            <a:ext cx="564601" cy="595085"/>
          </a:xfrm>
          <a:prstGeom prst="rect">
            <a:avLst/>
          </a:prstGeom>
          <a:noFill/>
          <a:ln>
            <a:noFill/>
          </a:ln>
        </p:spPr>
      </p:pic>
      <p:pic>
        <p:nvPicPr>
          <p:cNvPr id="274" name="Google Shape;274;p23"/>
          <p:cNvPicPr preferRelativeResize="0"/>
          <p:nvPr/>
        </p:nvPicPr>
        <p:blipFill>
          <a:blip r:embed="rId6">
            <a:alphaModFix/>
          </a:blip>
          <a:stretch>
            <a:fillRect/>
          </a:stretch>
        </p:blipFill>
        <p:spPr>
          <a:xfrm>
            <a:off x="4560346" y="2582363"/>
            <a:ext cx="636804" cy="636808"/>
          </a:xfrm>
          <a:prstGeom prst="rect">
            <a:avLst/>
          </a:prstGeom>
          <a:noFill/>
          <a:ln>
            <a:noFill/>
          </a:ln>
        </p:spPr>
      </p:pic>
      <p:pic>
        <p:nvPicPr>
          <p:cNvPr id="275" name="Google Shape;275;p23"/>
          <p:cNvPicPr preferRelativeResize="0"/>
          <p:nvPr/>
        </p:nvPicPr>
        <p:blipFill>
          <a:blip r:embed="rId7">
            <a:alphaModFix/>
          </a:blip>
          <a:stretch>
            <a:fillRect/>
          </a:stretch>
        </p:blipFill>
        <p:spPr>
          <a:xfrm>
            <a:off x="4664129" y="4650733"/>
            <a:ext cx="494267" cy="494267"/>
          </a:xfrm>
          <a:prstGeom prst="rect">
            <a:avLst/>
          </a:prstGeom>
          <a:noFill/>
          <a:ln>
            <a:noFill/>
          </a:ln>
        </p:spPr>
      </p:pic>
      <p:pic>
        <p:nvPicPr>
          <p:cNvPr id="276" name="Google Shape;276;p23"/>
          <p:cNvPicPr preferRelativeResize="0"/>
          <p:nvPr/>
        </p:nvPicPr>
        <p:blipFill>
          <a:blip r:embed="rId8">
            <a:alphaModFix/>
          </a:blip>
          <a:stretch>
            <a:fillRect/>
          </a:stretch>
        </p:blipFill>
        <p:spPr>
          <a:xfrm>
            <a:off x="11297233" y="214267"/>
            <a:ext cx="640003" cy="642967"/>
          </a:xfrm>
          <a:prstGeom prst="rect">
            <a:avLst/>
          </a:prstGeom>
          <a:noFill/>
          <a:ln>
            <a:noFill/>
          </a:ln>
        </p:spPr>
      </p:pic>
    </p:spTree>
    <p:extLst>
      <p:ext uri="{BB962C8B-B14F-4D97-AF65-F5344CB8AC3E}">
        <p14:creationId xmlns:p14="http://schemas.microsoft.com/office/powerpoint/2010/main" val="429498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011" y="1242566"/>
            <a:ext cx="5745925" cy="3852463"/>
          </a:xfrm>
          <a:prstGeom prst="rect">
            <a:avLst/>
          </a:prstGeom>
        </p:spPr>
      </p:pic>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646331"/>
          </a:xfrm>
          <a:prstGeom prst="rect">
            <a:avLst/>
          </a:prstGeom>
        </p:spPr>
        <p:txBody>
          <a:bodyPr wrap="square">
            <a:spAutoFit/>
          </a:bodyPr>
          <a:lstStyle/>
          <a:p>
            <a:r>
              <a:rPr lang="ru-RU" b="1" dirty="0">
                <a:ln w="0"/>
                <a:solidFill>
                  <a:schemeClr val="tx2">
                    <a:lumMod val="75000"/>
                  </a:schemeClr>
                </a:solidFill>
                <a:latin typeface="Arial" panose="020B0604020202020204" pitchFamily="34" charset="0"/>
                <a:ea typeface="Myriad Pro" charset="0"/>
                <a:cs typeface="Arial" panose="020B0604020202020204" pitchFamily="34" charset="0"/>
              </a:rPr>
              <a:t>Реестр первичной и интерпретированной геологической информации</a:t>
            </a:r>
          </a:p>
          <a:p>
            <a:endParaRPr lang="ru-RU" b="1" dirty="0">
              <a:ln w="0"/>
              <a:solidFill>
                <a:schemeClr val="tx2">
                  <a:lumMod val="75000"/>
                </a:schemeClr>
              </a:solidFill>
              <a:latin typeface="Arial" panose="020B0604020202020204" pitchFamily="34" charset="0"/>
              <a:ea typeface="Myriad Pro" charset="0"/>
              <a:cs typeface="Arial" panose="020B0604020202020204" pitchFamily="34" charset="0"/>
            </a:endParaRP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119" name="Прямоугольник 118"/>
          <p:cNvSpPr/>
          <p:nvPr/>
        </p:nvSpPr>
        <p:spPr>
          <a:xfrm>
            <a:off x="2577583" y="1931987"/>
            <a:ext cx="3724022" cy="461665"/>
          </a:xfrm>
          <a:prstGeom prst="rect">
            <a:avLst/>
          </a:prstGeom>
        </p:spPr>
        <p:txBody>
          <a:bodyPr wrap="square">
            <a:spAutoFit/>
          </a:bodyPr>
          <a:lstStyle/>
          <a:p>
            <a:pPr algn="ctr"/>
            <a:r>
              <a:rPr lang="en-US" sz="2400" u="sng" dirty="0">
                <a:solidFill>
                  <a:schemeClr val="accent5"/>
                </a:solidFill>
              </a:rPr>
              <a:t>www.EFGI.ru</a:t>
            </a: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596" y="3083073"/>
            <a:ext cx="4308403" cy="2898627"/>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6578" y="3654299"/>
            <a:ext cx="4318075" cy="2881459"/>
          </a:xfrm>
          <a:prstGeom prst="rect">
            <a:avLst/>
          </a:prstGeom>
        </p:spPr>
      </p:pic>
    </p:spTree>
    <p:extLst>
      <p:ext uri="{BB962C8B-B14F-4D97-AF65-F5344CB8AC3E}">
        <p14:creationId xmlns:p14="http://schemas.microsoft.com/office/powerpoint/2010/main" val="1474139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0" y="0"/>
            <a:ext cx="12192000" cy="6858000"/>
            <a:chOff x="0" y="0"/>
            <a:chExt cx="12192000" cy="685800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t="77304" b="16446"/>
            <a:stretch/>
          </p:blipFill>
          <p:spPr>
            <a:xfrm>
              <a:off x="0" y="6400800"/>
              <a:ext cx="12192000" cy="457200"/>
            </a:xfrm>
            <a:prstGeom prst="rect">
              <a:avLst/>
            </a:prstGeom>
          </p:spPr>
        </p:pic>
        <p:pic>
          <p:nvPicPr>
            <p:cNvPr id="5" name="Рисунок 4"/>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211" t="1067" r="22902" b="96120"/>
            <a:stretch/>
          </p:blipFill>
          <p:spPr>
            <a:xfrm>
              <a:off x="0" y="0"/>
              <a:ext cx="12192000" cy="122663"/>
            </a:xfrm>
            <a:prstGeom prst="rect">
              <a:avLst/>
            </a:prstGeom>
          </p:spPr>
        </p:pic>
      </p:grpSp>
      <p:sp>
        <p:nvSpPr>
          <p:cNvPr id="6" name="TextBox 5">
            <a:extLst>
              <a:ext uri="{FF2B5EF4-FFF2-40B4-BE49-F238E27FC236}">
                <a16:creationId xmlns:a16="http://schemas.microsoft.com/office/drawing/2014/main" id="{B9E365C4-4E69-4945-A33B-DAF69AEB4E68}"/>
              </a:ext>
            </a:extLst>
          </p:cNvPr>
          <p:cNvSpPr txBox="1"/>
          <p:nvPr/>
        </p:nvSpPr>
        <p:spPr>
          <a:xfrm>
            <a:off x="0" y="274588"/>
            <a:ext cx="12192000" cy="400110"/>
          </a:xfrm>
          <a:prstGeom prst="rect">
            <a:avLst/>
          </a:prstGeom>
          <a:noFill/>
        </p:spPr>
        <p:txBody>
          <a:bodyPr wrap="square" rtlCol="0">
            <a:spAutoFit/>
          </a:bodyPr>
          <a:lstStyle/>
          <a:p>
            <a:r>
              <a:rPr lang="ru-RU" sz="2000" b="1" dirty="0">
                <a:solidFill>
                  <a:srgbClr val="002060"/>
                </a:solidFill>
                <a:latin typeface="Arial" panose="020B0604020202020204" pitchFamily="34" charset="0"/>
                <a:cs typeface="Arial" panose="020B0604020202020204" pitchFamily="34" charset="0"/>
              </a:rPr>
              <a:t>Безбумажный сбор геологической информации в ФГИС «ЕФГИ»</a:t>
            </a:r>
            <a:endParaRPr lang="ru-RU" sz="2000" dirty="0">
              <a:solidFill>
                <a:srgbClr val="002060"/>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696" y="961699"/>
            <a:ext cx="7695951" cy="4811642"/>
          </a:xfrm>
          <a:prstGeom prst="rect">
            <a:avLst/>
          </a:prstGeom>
        </p:spPr>
      </p:pic>
      <p:sp>
        <p:nvSpPr>
          <p:cNvPr id="7" name="Прямоугольник 6"/>
          <p:cNvSpPr/>
          <p:nvPr/>
        </p:nvSpPr>
        <p:spPr>
          <a:xfrm>
            <a:off x="1778751" y="3595168"/>
            <a:ext cx="2679520" cy="2670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91440" y="960120"/>
            <a:ext cx="3584448" cy="4185761"/>
          </a:xfrm>
          <a:prstGeom prst="rect">
            <a:avLst/>
          </a:prstGeom>
          <a:noFill/>
        </p:spPr>
        <p:txBody>
          <a:bodyPr wrap="square" rtlCol="0">
            <a:spAutoFit/>
          </a:bodyPr>
          <a:lstStyle/>
          <a:p>
            <a:pPr marL="342900" indent="-342900">
              <a:buAutoNum type="arabicPeriod"/>
            </a:pPr>
            <a:r>
              <a:rPr lang="ru-RU" dirty="0">
                <a:solidFill>
                  <a:srgbClr val="002060"/>
                </a:solidFill>
                <a:latin typeface="Arial" panose="020B0604020202020204" pitchFamily="34" charset="0"/>
                <a:cs typeface="Arial" panose="020B0604020202020204" pitchFamily="34" charset="0"/>
              </a:rPr>
              <a:t>Единое окно подачи геологической отчетности, интегрированное с ЛКН </a:t>
            </a:r>
            <a:r>
              <a:rPr lang="ru-RU" dirty="0" err="1">
                <a:solidFill>
                  <a:srgbClr val="002060"/>
                </a:solidFill>
                <a:latin typeface="Arial" panose="020B0604020202020204" pitchFamily="34" charset="0"/>
                <a:cs typeface="Arial" panose="020B0604020202020204" pitchFamily="34" charset="0"/>
              </a:rPr>
              <a:t>Роснедра</a:t>
            </a:r>
            <a:endParaRPr lang="ru-RU" dirty="0">
              <a:solidFill>
                <a:srgbClr val="002060"/>
              </a:solidFill>
              <a:latin typeface="Arial" panose="020B0604020202020204" pitchFamily="34" charset="0"/>
              <a:cs typeface="Arial" panose="020B0604020202020204" pitchFamily="34" charset="0"/>
            </a:endParaRPr>
          </a:p>
          <a:p>
            <a:pPr marL="342900" indent="-342900">
              <a:buAutoNum type="arabicPeriod"/>
            </a:pPr>
            <a:endParaRPr lang="ru-RU" dirty="0">
              <a:solidFill>
                <a:srgbClr val="002060"/>
              </a:solidFill>
              <a:latin typeface="Arial" panose="020B0604020202020204" pitchFamily="34" charset="0"/>
              <a:cs typeface="Arial" panose="020B0604020202020204" pitchFamily="34" charset="0"/>
            </a:endParaRPr>
          </a:p>
          <a:p>
            <a:pPr marL="342900" indent="-342900">
              <a:buFontTx/>
              <a:buAutoNum type="arabicPeriod"/>
            </a:pPr>
            <a:r>
              <a:rPr lang="ru-RU" dirty="0">
                <a:solidFill>
                  <a:srgbClr val="002060"/>
                </a:solidFill>
                <a:latin typeface="Arial" panose="020B0604020202020204" pitchFamily="34" charset="0"/>
                <a:cs typeface="Arial" panose="020B0604020202020204" pitchFamily="34" charset="0"/>
              </a:rPr>
              <a:t>Единый производственный цикл приемки геологической отчетности Федеральным и территориальными фондами</a:t>
            </a:r>
          </a:p>
          <a:p>
            <a:pPr marL="342900" indent="-342900">
              <a:buFontTx/>
              <a:buAutoNum type="arabicPeriod"/>
            </a:pPr>
            <a:endParaRPr lang="ru-RU" sz="1400" dirty="0">
              <a:solidFill>
                <a:srgbClr val="002060"/>
              </a:solidFill>
              <a:latin typeface="Arial" panose="020B0604020202020204" pitchFamily="34" charset="0"/>
              <a:cs typeface="Arial" panose="020B0604020202020204" pitchFamily="34" charset="0"/>
            </a:endParaRPr>
          </a:p>
          <a:p>
            <a:pPr marL="342900" indent="-342900">
              <a:buFontTx/>
              <a:buAutoNum type="arabicPeriod"/>
            </a:pPr>
            <a:r>
              <a:rPr lang="ru-RU" dirty="0">
                <a:solidFill>
                  <a:srgbClr val="002060"/>
                </a:solidFill>
                <a:latin typeface="Arial" panose="020B0604020202020204" pitchFamily="34" charset="0"/>
                <a:cs typeface="Arial" panose="020B0604020202020204" pitchFamily="34" charset="0"/>
              </a:rPr>
              <a:t>Проверенные комплекты геологической информации, загруженные в ФГИС «ЕФГИ»  </a:t>
            </a:r>
            <a:endParaRPr lang="ru-RU" dirty="0"/>
          </a:p>
        </p:txBody>
      </p:sp>
    </p:spTree>
    <p:extLst>
      <p:ext uri="{BB962C8B-B14F-4D97-AF65-F5344CB8AC3E}">
        <p14:creationId xmlns:p14="http://schemas.microsoft.com/office/powerpoint/2010/main" val="1500889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5"/>
          <p:cNvSpPr/>
          <p:nvPr/>
        </p:nvSpPr>
        <p:spPr>
          <a:xfrm>
            <a:off x="4206576" y="1971523"/>
            <a:ext cx="3844781" cy="3220743"/>
          </a:xfrm>
          <a:custGeom>
            <a:avLst/>
            <a:gdLst/>
            <a:ahLst/>
            <a:cxnLst/>
            <a:rect l="l" t="t" r="r" b="b"/>
            <a:pathLst>
              <a:path w="1370" h="1207" extrusionOk="0">
                <a:moveTo>
                  <a:pt x="243" y="0"/>
                </a:moveTo>
                <a:cubicBezTo>
                  <a:pt x="94" y="125"/>
                  <a:pt x="0" y="313"/>
                  <a:pt x="0" y="523"/>
                </a:cubicBezTo>
                <a:cubicBezTo>
                  <a:pt x="0" y="901"/>
                  <a:pt x="307" y="1207"/>
                  <a:pt x="685" y="1207"/>
                </a:cubicBezTo>
                <a:cubicBezTo>
                  <a:pt x="1063" y="1207"/>
                  <a:pt x="1370" y="901"/>
                  <a:pt x="1370" y="523"/>
                </a:cubicBezTo>
                <a:cubicBezTo>
                  <a:pt x="1370" y="313"/>
                  <a:pt x="1276" y="125"/>
                  <a:pt x="1127" y="0"/>
                </a:cubicBezTo>
              </a:path>
            </a:pathLst>
          </a:custGeom>
          <a:noFill/>
          <a:ln w="9525" cap="flat" cmpd="sng">
            <a:solidFill>
              <a:srgbClr val="7F7F7F"/>
            </a:solidFill>
            <a:prstDash val="solid"/>
            <a:miter lim="800000"/>
            <a:headEnd type="none" w="sm" len="sm"/>
            <a:tailEnd type="none" w="sm" len="sm"/>
          </a:ln>
        </p:spPr>
        <p:txBody>
          <a:bodyPr spcFirstLastPara="1" wrap="square" lIns="121900" tIns="60933" rIns="121900" bIns="60933" anchor="t" anchorCtr="0">
            <a:noAutofit/>
          </a:bodyPr>
          <a:lstStyle/>
          <a:p>
            <a:endParaRPr sz="1300">
              <a:solidFill>
                <a:schemeClr val="dk1"/>
              </a:solidFill>
              <a:latin typeface="Arial"/>
              <a:ea typeface="Arial"/>
              <a:cs typeface="Arial"/>
              <a:sym typeface="Arial"/>
            </a:endParaRPr>
          </a:p>
        </p:txBody>
      </p:sp>
      <p:sp>
        <p:nvSpPr>
          <p:cNvPr id="309" name="Google Shape;309;p25"/>
          <p:cNvSpPr/>
          <p:nvPr/>
        </p:nvSpPr>
        <p:spPr>
          <a:xfrm>
            <a:off x="4460295" y="1835519"/>
            <a:ext cx="592000" cy="562400"/>
          </a:xfrm>
          <a:prstGeom prst="ellipse">
            <a:avLst/>
          </a:prstGeom>
          <a:solidFill>
            <a:schemeClr val="accent1"/>
          </a:solidFill>
          <a:ln>
            <a:noFill/>
          </a:ln>
        </p:spPr>
        <p:txBody>
          <a:bodyPr spcFirstLastPara="1" wrap="square" lIns="0" tIns="0" rIns="0" bIns="0" anchor="t" anchorCtr="0">
            <a:noAutofit/>
          </a:bodyPr>
          <a:lstStyle/>
          <a:p>
            <a:pPr algn="ctr"/>
            <a:r>
              <a:rPr lang="ru" sz="1300">
                <a:solidFill>
                  <a:schemeClr val="lt1"/>
                </a:solidFill>
                <a:latin typeface="Arial"/>
                <a:ea typeface="Arial"/>
                <a:cs typeface="Arial"/>
                <a:sym typeface="Arial"/>
              </a:rPr>
              <a:t>01</a:t>
            </a:r>
            <a:endParaRPr sz="1300">
              <a:solidFill>
                <a:schemeClr val="lt1"/>
              </a:solidFill>
              <a:latin typeface="Arial"/>
              <a:ea typeface="Arial"/>
              <a:cs typeface="Arial"/>
              <a:sym typeface="Arial"/>
            </a:endParaRPr>
          </a:p>
        </p:txBody>
      </p:sp>
      <p:sp>
        <p:nvSpPr>
          <p:cNvPr id="310" name="Google Shape;310;p25"/>
          <p:cNvSpPr/>
          <p:nvPr/>
        </p:nvSpPr>
        <p:spPr>
          <a:xfrm>
            <a:off x="3944876" y="3107200"/>
            <a:ext cx="592000" cy="564800"/>
          </a:xfrm>
          <a:prstGeom prst="ellipse">
            <a:avLst/>
          </a:prstGeom>
          <a:solidFill>
            <a:schemeClr val="accent2"/>
          </a:solidFill>
          <a:ln>
            <a:noFill/>
          </a:ln>
        </p:spPr>
        <p:txBody>
          <a:bodyPr spcFirstLastPara="1" wrap="square" lIns="0" tIns="0" rIns="0" bIns="0" anchor="t" anchorCtr="0">
            <a:noAutofit/>
          </a:bodyPr>
          <a:lstStyle/>
          <a:p>
            <a:pPr algn="ctr"/>
            <a:r>
              <a:rPr lang="ru" sz="1300" dirty="0">
                <a:solidFill>
                  <a:schemeClr val="lt1"/>
                </a:solidFill>
                <a:latin typeface="Arial"/>
                <a:ea typeface="Arial"/>
                <a:cs typeface="Arial"/>
                <a:sym typeface="Arial"/>
              </a:rPr>
              <a:t>02</a:t>
            </a:r>
            <a:endParaRPr sz="1300" dirty="0">
              <a:solidFill>
                <a:schemeClr val="lt1"/>
              </a:solidFill>
              <a:latin typeface="Arial"/>
              <a:ea typeface="Arial"/>
              <a:cs typeface="Arial"/>
              <a:sym typeface="Arial"/>
            </a:endParaRPr>
          </a:p>
        </p:txBody>
      </p:sp>
      <p:sp>
        <p:nvSpPr>
          <p:cNvPr id="311" name="Google Shape;311;p25"/>
          <p:cNvSpPr/>
          <p:nvPr/>
        </p:nvSpPr>
        <p:spPr>
          <a:xfrm>
            <a:off x="4536876" y="4441734"/>
            <a:ext cx="594400" cy="562400"/>
          </a:xfrm>
          <a:prstGeom prst="ellipse">
            <a:avLst/>
          </a:prstGeom>
          <a:solidFill>
            <a:schemeClr val="accent3"/>
          </a:solidFill>
          <a:ln>
            <a:noFill/>
          </a:ln>
        </p:spPr>
        <p:txBody>
          <a:bodyPr spcFirstLastPara="1" wrap="square" lIns="0" tIns="0" rIns="0" bIns="0" anchor="t" anchorCtr="0">
            <a:noAutofit/>
          </a:bodyPr>
          <a:lstStyle/>
          <a:p>
            <a:pPr algn="ctr"/>
            <a:r>
              <a:rPr lang="ru" sz="1300">
                <a:solidFill>
                  <a:schemeClr val="lt1"/>
                </a:solidFill>
                <a:latin typeface="Arial"/>
                <a:ea typeface="Arial"/>
                <a:cs typeface="Arial"/>
                <a:sym typeface="Arial"/>
              </a:rPr>
              <a:t>03</a:t>
            </a:r>
            <a:endParaRPr sz="1300">
              <a:solidFill>
                <a:schemeClr val="lt1"/>
              </a:solidFill>
              <a:latin typeface="Arial"/>
              <a:ea typeface="Arial"/>
              <a:cs typeface="Arial"/>
              <a:sym typeface="Arial"/>
            </a:endParaRPr>
          </a:p>
        </p:txBody>
      </p:sp>
      <p:sp>
        <p:nvSpPr>
          <p:cNvPr id="313" name="Google Shape;313;p25"/>
          <p:cNvSpPr/>
          <p:nvPr/>
        </p:nvSpPr>
        <p:spPr>
          <a:xfrm>
            <a:off x="7010300" y="4658426"/>
            <a:ext cx="596800" cy="564800"/>
          </a:xfrm>
          <a:prstGeom prst="ellipse">
            <a:avLst/>
          </a:prstGeom>
          <a:solidFill>
            <a:schemeClr val="accent5"/>
          </a:solidFill>
          <a:ln>
            <a:noFill/>
          </a:ln>
        </p:spPr>
        <p:txBody>
          <a:bodyPr spcFirstLastPara="1" wrap="square" lIns="0" tIns="0" rIns="0" bIns="0" anchor="t" anchorCtr="0">
            <a:noAutofit/>
          </a:bodyPr>
          <a:lstStyle/>
          <a:p>
            <a:pPr algn="ctr"/>
            <a:r>
              <a:rPr lang="ru" sz="1300" dirty="0">
                <a:solidFill>
                  <a:schemeClr val="lt1"/>
                </a:solidFill>
                <a:latin typeface="Arial"/>
                <a:ea typeface="Arial"/>
                <a:cs typeface="Arial"/>
                <a:sym typeface="Arial"/>
              </a:rPr>
              <a:t>04</a:t>
            </a:r>
            <a:endParaRPr sz="1300" dirty="0">
              <a:solidFill>
                <a:schemeClr val="lt1"/>
              </a:solidFill>
              <a:latin typeface="Arial"/>
              <a:ea typeface="Arial"/>
              <a:cs typeface="Arial"/>
              <a:sym typeface="Arial"/>
            </a:endParaRPr>
          </a:p>
        </p:txBody>
      </p:sp>
      <p:sp>
        <p:nvSpPr>
          <p:cNvPr id="316" name="Google Shape;316;p25"/>
          <p:cNvSpPr/>
          <p:nvPr/>
        </p:nvSpPr>
        <p:spPr>
          <a:xfrm>
            <a:off x="6364753" y="5328270"/>
            <a:ext cx="3140000" cy="1355655"/>
          </a:xfrm>
          <a:prstGeom prst="rect">
            <a:avLst/>
          </a:prstGeom>
          <a:noFill/>
          <a:ln>
            <a:noFill/>
          </a:ln>
        </p:spPr>
        <p:txBody>
          <a:bodyPr spcFirstLastPara="1" wrap="square" lIns="0" tIns="0" rIns="0" bIns="0" anchor="t" anchorCtr="0">
            <a:noAutofit/>
          </a:bodyPr>
          <a:lstStyle/>
          <a:p>
            <a:pPr>
              <a:lnSpc>
                <a:spcPct val="120000"/>
              </a:lnSpc>
            </a:pPr>
            <a:r>
              <a:rPr lang="ru" sz="2400" b="1" dirty="0">
                <a:solidFill>
                  <a:srgbClr val="3F3F3F"/>
                </a:solidFill>
              </a:rPr>
              <a:t>2</a:t>
            </a:r>
            <a:r>
              <a:rPr lang="en-US" sz="2400" b="1" dirty="0">
                <a:solidFill>
                  <a:srgbClr val="3F3F3F"/>
                </a:solidFill>
              </a:rPr>
              <a:t>37</a:t>
            </a:r>
            <a:r>
              <a:rPr lang="ru" sz="2400" b="1" dirty="0">
                <a:solidFill>
                  <a:srgbClr val="3F3F3F"/>
                </a:solidFill>
              </a:rPr>
              <a:t> </a:t>
            </a:r>
            <a:r>
              <a:rPr lang="en-US" sz="2400" b="1" dirty="0">
                <a:solidFill>
                  <a:srgbClr val="3F3F3F"/>
                </a:solidFill>
              </a:rPr>
              <a:t>006</a:t>
            </a:r>
            <a:endParaRPr sz="2400" dirty="0">
              <a:solidFill>
                <a:srgbClr val="3F3F3F"/>
              </a:solidFill>
              <a:latin typeface="Arial"/>
              <a:ea typeface="Arial"/>
              <a:cs typeface="Arial"/>
              <a:sym typeface="Arial"/>
            </a:endParaRPr>
          </a:p>
          <a:p>
            <a:pPr>
              <a:lnSpc>
                <a:spcPct val="120000"/>
              </a:lnSpc>
              <a:spcBef>
                <a:spcPts val="300"/>
              </a:spcBef>
            </a:pPr>
            <a:r>
              <a:rPr lang="ru" sz="2400" dirty="0">
                <a:solidFill>
                  <a:srgbClr val="7F7F7F"/>
                </a:solidFill>
              </a:rPr>
              <a:t>Документов, доступных для скачивания</a:t>
            </a:r>
            <a:endParaRPr sz="2400" dirty="0"/>
          </a:p>
        </p:txBody>
      </p:sp>
      <p:sp>
        <p:nvSpPr>
          <p:cNvPr id="318" name="Google Shape;318;p25"/>
          <p:cNvSpPr/>
          <p:nvPr/>
        </p:nvSpPr>
        <p:spPr>
          <a:xfrm>
            <a:off x="910429" y="1683033"/>
            <a:ext cx="3276400" cy="1050800"/>
          </a:xfrm>
          <a:prstGeom prst="rect">
            <a:avLst/>
          </a:prstGeom>
          <a:noFill/>
          <a:ln>
            <a:noFill/>
          </a:ln>
        </p:spPr>
        <p:txBody>
          <a:bodyPr spcFirstLastPara="1" wrap="square" lIns="0" tIns="0" rIns="0" bIns="0" anchor="t" anchorCtr="0">
            <a:noAutofit/>
          </a:bodyPr>
          <a:lstStyle/>
          <a:p>
            <a:pPr algn="r">
              <a:lnSpc>
                <a:spcPct val="120000"/>
              </a:lnSpc>
            </a:pPr>
            <a:r>
              <a:rPr lang="en-US" sz="2400" b="1" dirty="0">
                <a:solidFill>
                  <a:srgbClr val="3F3F3F"/>
                </a:solidFill>
              </a:rPr>
              <a:t>2</a:t>
            </a:r>
            <a:r>
              <a:rPr lang="ru" sz="2400" b="1" dirty="0">
                <a:solidFill>
                  <a:srgbClr val="3F3F3F"/>
                </a:solidFill>
              </a:rPr>
              <a:t> </a:t>
            </a:r>
            <a:r>
              <a:rPr lang="en-US" sz="2400" b="1" dirty="0">
                <a:solidFill>
                  <a:srgbClr val="3F3F3F"/>
                </a:solidFill>
              </a:rPr>
              <a:t>164</a:t>
            </a:r>
            <a:r>
              <a:rPr lang="ru" sz="2400" b="1" dirty="0">
                <a:solidFill>
                  <a:srgbClr val="3F3F3F"/>
                </a:solidFill>
              </a:rPr>
              <a:t> </a:t>
            </a:r>
            <a:r>
              <a:rPr lang="en-US" sz="2400" b="1" dirty="0">
                <a:solidFill>
                  <a:srgbClr val="3F3F3F"/>
                </a:solidFill>
              </a:rPr>
              <a:t>617</a:t>
            </a:r>
            <a:endParaRPr sz="2400" dirty="0">
              <a:solidFill>
                <a:srgbClr val="3F3F3F"/>
              </a:solidFill>
              <a:latin typeface="Arial"/>
              <a:ea typeface="Arial"/>
              <a:cs typeface="Arial"/>
              <a:sym typeface="Arial"/>
            </a:endParaRPr>
          </a:p>
          <a:p>
            <a:pPr algn="r">
              <a:lnSpc>
                <a:spcPct val="120000"/>
              </a:lnSpc>
              <a:spcBef>
                <a:spcPts val="300"/>
              </a:spcBef>
            </a:pPr>
            <a:r>
              <a:rPr lang="ru" sz="2400" dirty="0">
                <a:solidFill>
                  <a:srgbClr val="7F7F7F"/>
                </a:solidFill>
              </a:rPr>
              <a:t>Объектов учета</a:t>
            </a:r>
            <a:r>
              <a:rPr lang="ru" sz="2400" dirty="0">
                <a:solidFill>
                  <a:srgbClr val="7F7F7F"/>
                </a:solidFill>
                <a:latin typeface="Arial"/>
                <a:ea typeface="Arial"/>
                <a:cs typeface="Arial"/>
                <a:sym typeface="Arial"/>
              </a:rPr>
              <a:t> </a:t>
            </a:r>
            <a:endParaRPr sz="2400" dirty="0"/>
          </a:p>
        </p:txBody>
      </p:sp>
      <p:sp>
        <p:nvSpPr>
          <p:cNvPr id="319" name="Google Shape;319;p25"/>
          <p:cNvSpPr/>
          <p:nvPr/>
        </p:nvSpPr>
        <p:spPr>
          <a:xfrm>
            <a:off x="404752" y="3542967"/>
            <a:ext cx="3276400" cy="1050800"/>
          </a:xfrm>
          <a:prstGeom prst="rect">
            <a:avLst/>
          </a:prstGeom>
          <a:noFill/>
          <a:ln>
            <a:noFill/>
          </a:ln>
        </p:spPr>
        <p:txBody>
          <a:bodyPr spcFirstLastPara="1" wrap="square" lIns="0" tIns="0" rIns="0" bIns="0" anchor="t" anchorCtr="0">
            <a:noAutofit/>
          </a:bodyPr>
          <a:lstStyle/>
          <a:p>
            <a:pPr algn="r">
              <a:lnSpc>
                <a:spcPct val="120000"/>
              </a:lnSpc>
            </a:pPr>
            <a:r>
              <a:rPr lang="en-US" sz="2400" b="1" dirty="0">
                <a:solidFill>
                  <a:srgbClr val="3F3F3F"/>
                </a:solidFill>
              </a:rPr>
              <a:t>23</a:t>
            </a:r>
            <a:endParaRPr sz="2400" dirty="0">
              <a:solidFill>
                <a:srgbClr val="3F3F3F"/>
              </a:solidFill>
              <a:latin typeface="Arial"/>
              <a:ea typeface="Arial"/>
              <a:cs typeface="Arial"/>
              <a:sym typeface="Arial"/>
            </a:endParaRPr>
          </a:p>
          <a:p>
            <a:pPr algn="r">
              <a:lnSpc>
                <a:spcPct val="120000"/>
              </a:lnSpc>
              <a:spcBef>
                <a:spcPts val="300"/>
              </a:spcBef>
            </a:pPr>
            <a:r>
              <a:rPr lang="ru" sz="2400" dirty="0">
                <a:solidFill>
                  <a:srgbClr val="7F7F7F"/>
                </a:solidFill>
              </a:rPr>
              <a:t>Каталогов-источников</a:t>
            </a:r>
            <a:r>
              <a:rPr lang="ru" sz="2400" dirty="0">
                <a:solidFill>
                  <a:srgbClr val="7F7F7F"/>
                </a:solidFill>
                <a:latin typeface="Arial"/>
                <a:ea typeface="Arial"/>
                <a:cs typeface="Arial"/>
                <a:sym typeface="Arial"/>
              </a:rPr>
              <a:t> </a:t>
            </a:r>
            <a:endParaRPr sz="2400" dirty="0"/>
          </a:p>
        </p:txBody>
      </p:sp>
      <p:sp>
        <p:nvSpPr>
          <p:cNvPr id="320" name="Google Shape;320;p25"/>
          <p:cNvSpPr/>
          <p:nvPr/>
        </p:nvSpPr>
        <p:spPr>
          <a:xfrm>
            <a:off x="2084322" y="5223226"/>
            <a:ext cx="2375973" cy="1392475"/>
          </a:xfrm>
          <a:prstGeom prst="rect">
            <a:avLst/>
          </a:prstGeom>
          <a:noFill/>
          <a:ln>
            <a:noFill/>
          </a:ln>
        </p:spPr>
        <p:txBody>
          <a:bodyPr spcFirstLastPara="1" wrap="square" lIns="0" tIns="0" rIns="0" bIns="0" anchor="t" anchorCtr="0">
            <a:noAutofit/>
          </a:bodyPr>
          <a:lstStyle/>
          <a:p>
            <a:pPr algn="r">
              <a:lnSpc>
                <a:spcPct val="120000"/>
              </a:lnSpc>
            </a:pPr>
            <a:r>
              <a:rPr lang="ru" sz="2400" b="1" dirty="0">
                <a:solidFill>
                  <a:srgbClr val="3F3F3F"/>
                </a:solidFill>
              </a:rPr>
              <a:t>1</a:t>
            </a:r>
            <a:r>
              <a:rPr lang="en-US" sz="2400" b="1" dirty="0">
                <a:solidFill>
                  <a:srgbClr val="3F3F3F"/>
                </a:solidFill>
              </a:rPr>
              <a:t>2</a:t>
            </a:r>
            <a:endParaRPr sz="2400" dirty="0">
              <a:solidFill>
                <a:srgbClr val="3F3F3F"/>
              </a:solidFill>
              <a:latin typeface="Arial"/>
              <a:ea typeface="Arial"/>
              <a:cs typeface="Arial"/>
              <a:sym typeface="Arial"/>
            </a:endParaRPr>
          </a:p>
          <a:p>
            <a:pPr algn="r">
              <a:lnSpc>
                <a:spcPct val="120000"/>
              </a:lnSpc>
              <a:spcBef>
                <a:spcPts val="300"/>
              </a:spcBef>
            </a:pPr>
            <a:r>
              <a:rPr lang="ru" sz="2400" dirty="0">
                <a:solidFill>
                  <a:srgbClr val="7F7F7F"/>
                </a:solidFill>
              </a:rPr>
              <a:t>Организаций-поставщиков</a:t>
            </a:r>
            <a:r>
              <a:rPr lang="ru" sz="2400" dirty="0">
                <a:solidFill>
                  <a:srgbClr val="7F7F7F"/>
                </a:solidFill>
                <a:latin typeface="Arial"/>
                <a:ea typeface="Arial"/>
                <a:cs typeface="Arial"/>
                <a:sym typeface="Arial"/>
              </a:rPr>
              <a:t> </a:t>
            </a:r>
            <a:endParaRPr sz="2400" dirty="0"/>
          </a:p>
        </p:txBody>
      </p:sp>
      <p:sp>
        <p:nvSpPr>
          <p:cNvPr id="321" name="Google Shape;321;p25"/>
          <p:cNvSpPr/>
          <p:nvPr/>
        </p:nvSpPr>
        <p:spPr>
          <a:xfrm>
            <a:off x="4766300" y="2611567"/>
            <a:ext cx="2840800" cy="1456800"/>
          </a:xfrm>
          <a:prstGeom prst="rect">
            <a:avLst/>
          </a:prstGeom>
          <a:noFill/>
          <a:ln>
            <a:noFill/>
          </a:ln>
        </p:spPr>
        <p:txBody>
          <a:bodyPr spcFirstLastPara="1" wrap="square" lIns="0" tIns="0" rIns="0" bIns="0" anchor="ctr" anchorCtr="0">
            <a:noAutofit/>
          </a:bodyPr>
          <a:lstStyle/>
          <a:p>
            <a:pPr algn="ctr">
              <a:lnSpc>
                <a:spcPct val="120000"/>
              </a:lnSpc>
              <a:spcBef>
                <a:spcPts val="300"/>
              </a:spcBef>
            </a:pPr>
            <a:r>
              <a:rPr lang="ru" sz="2400" dirty="0">
                <a:solidFill>
                  <a:srgbClr val="7F7F7F"/>
                </a:solidFill>
              </a:rPr>
              <a:t>Реестр</a:t>
            </a:r>
            <a:endParaRPr sz="2400" dirty="0">
              <a:solidFill>
                <a:srgbClr val="7F7F7F"/>
              </a:solidFill>
            </a:endParaRPr>
          </a:p>
          <a:p>
            <a:pPr algn="ctr">
              <a:lnSpc>
                <a:spcPct val="120000"/>
              </a:lnSpc>
              <a:spcBef>
                <a:spcPts val="300"/>
              </a:spcBef>
            </a:pPr>
            <a:r>
              <a:rPr lang="ru" sz="2400" b="1" dirty="0">
                <a:solidFill>
                  <a:srgbClr val="3F3F3F"/>
                </a:solidFill>
              </a:rPr>
              <a:t>ФГИС «ЕФГИ» </a:t>
            </a:r>
            <a:endParaRPr sz="2400" b="1" dirty="0">
              <a:solidFill>
                <a:srgbClr val="3F3F3F"/>
              </a:solidFill>
            </a:endParaRPr>
          </a:p>
        </p:txBody>
      </p:sp>
      <p:sp>
        <p:nvSpPr>
          <p:cNvPr id="322" name="Google Shape;322;p25"/>
          <p:cNvSpPr txBox="1"/>
          <p:nvPr/>
        </p:nvSpPr>
        <p:spPr>
          <a:xfrm>
            <a:off x="859900" y="498948"/>
            <a:ext cx="5849200" cy="658000"/>
          </a:xfrm>
          <a:prstGeom prst="rect">
            <a:avLst/>
          </a:prstGeom>
          <a:solidFill>
            <a:srgbClr val="FFFFFF"/>
          </a:solidFill>
          <a:ln>
            <a:noFill/>
          </a:ln>
        </p:spPr>
        <p:txBody>
          <a:bodyPr spcFirstLastPara="1" wrap="square" lIns="121900" tIns="121900" rIns="121900" bIns="121900" anchor="t" anchorCtr="0">
            <a:noAutofit/>
          </a:bodyPr>
          <a:lstStyle/>
          <a:p>
            <a:r>
              <a:rPr lang="ru" sz="2400" dirty="0">
                <a:solidFill>
                  <a:srgbClr val="3F3F3F"/>
                </a:solidFill>
              </a:rPr>
              <a:t>Текущее состояние Реестра ФГИС «ЕФГИ»</a:t>
            </a:r>
            <a:endParaRPr sz="2400" dirty="0">
              <a:solidFill>
                <a:srgbClr val="3F3F3F"/>
              </a:solidFill>
            </a:endParaRPr>
          </a:p>
        </p:txBody>
      </p:sp>
      <p:pic>
        <p:nvPicPr>
          <p:cNvPr id="323" name="Google Shape;323;p25"/>
          <p:cNvPicPr preferRelativeResize="0"/>
          <p:nvPr/>
        </p:nvPicPr>
        <p:blipFill>
          <a:blip r:embed="rId3">
            <a:alphaModFix/>
          </a:blip>
          <a:stretch>
            <a:fillRect/>
          </a:stretch>
        </p:blipFill>
        <p:spPr>
          <a:xfrm>
            <a:off x="11297233" y="214267"/>
            <a:ext cx="640003" cy="642967"/>
          </a:xfrm>
          <a:prstGeom prst="rect">
            <a:avLst/>
          </a:prstGeom>
          <a:noFill/>
          <a:ln>
            <a:noFill/>
          </a:ln>
        </p:spPr>
      </p:pic>
      <p:sp>
        <p:nvSpPr>
          <p:cNvPr id="14" name="Google Shape;313;p25"/>
          <p:cNvSpPr/>
          <p:nvPr/>
        </p:nvSpPr>
        <p:spPr>
          <a:xfrm>
            <a:off x="7716257" y="3389600"/>
            <a:ext cx="596800" cy="564800"/>
          </a:xfrm>
          <a:prstGeom prst="ellipse">
            <a:avLst/>
          </a:prstGeom>
          <a:solidFill>
            <a:schemeClr val="accent6"/>
          </a:solidFill>
          <a:ln>
            <a:noFill/>
          </a:ln>
        </p:spPr>
        <p:txBody>
          <a:bodyPr spcFirstLastPara="1" wrap="square" lIns="0" tIns="0" rIns="0" bIns="0" anchor="t" anchorCtr="0">
            <a:noAutofit/>
          </a:bodyPr>
          <a:lstStyle/>
          <a:p>
            <a:pPr algn="ctr"/>
            <a:r>
              <a:rPr lang="ru" sz="1300" dirty="0">
                <a:solidFill>
                  <a:schemeClr val="lt1"/>
                </a:solidFill>
                <a:latin typeface="Arial"/>
                <a:ea typeface="Arial"/>
                <a:cs typeface="Arial"/>
                <a:sym typeface="Arial"/>
              </a:rPr>
              <a:t>0</a:t>
            </a:r>
            <a:r>
              <a:rPr lang="en-US" sz="1300" dirty="0">
                <a:solidFill>
                  <a:schemeClr val="lt1"/>
                </a:solidFill>
                <a:latin typeface="Arial"/>
                <a:ea typeface="Arial"/>
                <a:cs typeface="Arial"/>
                <a:sym typeface="Arial"/>
              </a:rPr>
              <a:t>5</a:t>
            </a:r>
            <a:endParaRPr sz="1300" dirty="0">
              <a:solidFill>
                <a:schemeClr val="lt1"/>
              </a:solidFill>
              <a:latin typeface="Arial"/>
              <a:ea typeface="Arial"/>
              <a:cs typeface="Arial"/>
              <a:sym typeface="Arial"/>
            </a:endParaRPr>
          </a:p>
        </p:txBody>
      </p:sp>
      <p:sp>
        <p:nvSpPr>
          <p:cNvPr id="16" name="Google Shape;316;p25"/>
          <p:cNvSpPr/>
          <p:nvPr/>
        </p:nvSpPr>
        <p:spPr>
          <a:xfrm>
            <a:off x="8576780" y="3585171"/>
            <a:ext cx="3446221" cy="1355655"/>
          </a:xfrm>
          <a:prstGeom prst="rect">
            <a:avLst/>
          </a:prstGeom>
          <a:noFill/>
          <a:ln>
            <a:noFill/>
          </a:ln>
        </p:spPr>
        <p:txBody>
          <a:bodyPr spcFirstLastPara="1" wrap="square" lIns="0" tIns="0" rIns="0" bIns="0" anchor="t" anchorCtr="0">
            <a:noAutofit/>
          </a:bodyPr>
          <a:lstStyle/>
          <a:p>
            <a:pPr>
              <a:lnSpc>
                <a:spcPct val="120000"/>
              </a:lnSpc>
            </a:pPr>
            <a:r>
              <a:rPr lang="ru-RU" sz="2400" b="1" dirty="0">
                <a:solidFill>
                  <a:srgbClr val="3F3F3F"/>
                </a:solidFill>
              </a:rPr>
              <a:t>823</a:t>
            </a:r>
            <a:endParaRPr sz="2400" dirty="0">
              <a:solidFill>
                <a:srgbClr val="3F3F3F"/>
              </a:solidFill>
              <a:latin typeface="Arial"/>
              <a:ea typeface="Arial"/>
              <a:cs typeface="Arial"/>
              <a:sym typeface="Arial"/>
            </a:endParaRPr>
          </a:p>
          <a:p>
            <a:pPr>
              <a:lnSpc>
                <a:spcPct val="120000"/>
              </a:lnSpc>
              <a:spcBef>
                <a:spcPts val="300"/>
              </a:spcBef>
            </a:pPr>
            <a:r>
              <a:rPr lang="ru-RU" sz="2400" dirty="0">
                <a:solidFill>
                  <a:srgbClr val="7F7F7F"/>
                </a:solidFill>
              </a:rPr>
              <a:t>Заявок на предоставление ГИ (2021)</a:t>
            </a:r>
            <a:endParaRPr sz="2400" dirty="0"/>
          </a:p>
        </p:txBody>
      </p:sp>
      <p:sp>
        <p:nvSpPr>
          <p:cNvPr id="17" name="Google Shape;313;p25"/>
          <p:cNvSpPr/>
          <p:nvPr/>
        </p:nvSpPr>
        <p:spPr>
          <a:xfrm>
            <a:off x="7146873" y="1745822"/>
            <a:ext cx="596800" cy="564800"/>
          </a:xfrm>
          <a:prstGeom prst="ellipse">
            <a:avLst/>
          </a:prstGeom>
          <a:solidFill>
            <a:schemeClr val="accent6"/>
          </a:solidFill>
          <a:ln>
            <a:noFill/>
          </a:ln>
        </p:spPr>
        <p:txBody>
          <a:bodyPr spcFirstLastPara="1" wrap="square" lIns="0" tIns="0" rIns="0" bIns="0" anchor="t" anchorCtr="0">
            <a:noAutofit/>
          </a:bodyPr>
          <a:lstStyle/>
          <a:p>
            <a:pPr algn="ctr"/>
            <a:r>
              <a:rPr lang="ru" sz="1300" dirty="0">
                <a:solidFill>
                  <a:schemeClr val="lt1"/>
                </a:solidFill>
                <a:latin typeface="Arial"/>
                <a:ea typeface="Arial"/>
                <a:cs typeface="Arial"/>
                <a:sym typeface="Arial"/>
              </a:rPr>
              <a:t>06</a:t>
            </a:r>
            <a:endParaRPr sz="1300" dirty="0">
              <a:solidFill>
                <a:schemeClr val="lt1"/>
              </a:solidFill>
              <a:latin typeface="Arial"/>
              <a:ea typeface="Arial"/>
              <a:cs typeface="Arial"/>
              <a:sym typeface="Arial"/>
            </a:endParaRPr>
          </a:p>
        </p:txBody>
      </p:sp>
      <p:sp>
        <p:nvSpPr>
          <p:cNvPr id="19" name="Google Shape;316;p25"/>
          <p:cNvSpPr/>
          <p:nvPr/>
        </p:nvSpPr>
        <p:spPr>
          <a:xfrm>
            <a:off x="8166823" y="1542581"/>
            <a:ext cx="3647949" cy="1564619"/>
          </a:xfrm>
          <a:prstGeom prst="rect">
            <a:avLst/>
          </a:prstGeom>
          <a:noFill/>
          <a:ln>
            <a:noFill/>
          </a:ln>
        </p:spPr>
        <p:txBody>
          <a:bodyPr spcFirstLastPara="1" wrap="square" lIns="0" tIns="0" rIns="0" bIns="0" anchor="t" anchorCtr="0">
            <a:noAutofit/>
          </a:bodyPr>
          <a:lstStyle/>
          <a:p>
            <a:pPr>
              <a:lnSpc>
                <a:spcPct val="120000"/>
              </a:lnSpc>
            </a:pPr>
            <a:r>
              <a:rPr lang="ru-RU" sz="2400" b="1" dirty="0">
                <a:solidFill>
                  <a:srgbClr val="3F3F3F"/>
                </a:solidFill>
              </a:rPr>
              <a:t>8 942</a:t>
            </a:r>
            <a:endParaRPr sz="2400" dirty="0">
              <a:solidFill>
                <a:srgbClr val="3F3F3F"/>
              </a:solidFill>
              <a:latin typeface="Arial"/>
              <a:ea typeface="Arial"/>
              <a:cs typeface="Arial"/>
              <a:sym typeface="Arial"/>
            </a:endParaRPr>
          </a:p>
          <a:p>
            <a:pPr>
              <a:lnSpc>
                <a:spcPct val="120000"/>
              </a:lnSpc>
              <a:spcBef>
                <a:spcPts val="300"/>
              </a:spcBef>
            </a:pPr>
            <a:r>
              <a:rPr lang="ru-RU" sz="2400" dirty="0">
                <a:solidFill>
                  <a:srgbClr val="7F7F7F"/>
                </a:solidFill>
              </a:rPr>
              <a:t>Объектам учета предоставлен доступ (2021)</a:t>
            </a:r>
            <a:endParaRPr sz="2400" dirty="0"/>
          </a:p>
        </p:txBody>
      </p:sp>
    </p:spTree>
    <p:extLst>
      <p:ext uri="{BB962C8B-B14F-4D97-AF65-F5344CB8AC3E}">
        <p14:creationId xmlns:p14="http://schemas.microsoft.com/office/powerpoint/2010/main" val="2006529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26041"/>
            <a:ext cx="12192001" cy="4362447"/>
          </a:xfrm>
          <a:prstGeom prst="rect">
            <a:avLst/>
          </a:prstGeom>
        </p:spPr>
      </p:pic>
      <p:sp>
        <p:nvSpPr>
          <p:cNvPr id="21" name="Прямоугольник 20"/>
          <p:cNvSpPr/>
          <p:nvPr/>
        </p:nvSpPr>
        <p:spPr>
          <a:xfrm>
            <a:off x="631075" y="5505368"/>
            <a:ext cx="2894404" cy="900246"/>
          </a:xfrm>
          <a:prstGeom prst="rect">
            <a:avLst/>
          </a:prstGeom>
        </p:spPr>
        <p:txBody>
          <a:bodyPr wrap="square">
            <a:spAutoFit/>
          </a:bodyPr>
          <a:lstStyle/>
          <a:p>
            <a:pPr algn="ctr"/>
            <a:r>
              <a:rPr lang="ru-RU" sz="1050" dirty="0">
                <a:solidFill>
                  <a:schemeClr val="tx2">
                    <a:lumMod val="75000"/>
                  </a:schemeClr>
                </a:solidFill>
                <a:latin typeface="Arial" panose="020B0604020202020204" pitchFamily="34" charset="0"/>
                <a:cs typeface="Arial" panose="020B0604020202020204" pitchFamily="34" charset="0"/>
              </a:rPr>
              <a:t>ФЕДЕРАЛЬНОЕ ГОСУДАРСТВЕННОЕ</a:t>
            </a:r>
            <a:br>
              <a:rPr lang="ru-RU" sz="1050" dirty="0">
                <a:solidFill>
                  <a:schemeClr val="tx2">
                    <a:lumMod val="75000"/>
                  </a:schemeClr>
                </a:solidFill>
                <a:latin typeface="Arial" panose="020B0604020202020204" pitchFamily="34" charset="0"/>
                <a:cs typeface="Arial" panose="020B0604020202020204" pitchFamily="34" charset="0"/>
              </a:rPr>
            </a:br>
            <a:r>
              <a:rPr lang="ru-RU" sz="1050" dirty="0">
                <a:solidFill>
                  <a:schemeClr val="tx2">
                    <a:lumMod val="75000"/>
                  </a:schemeClr>
                </a:solidFill>
                <a:latin typeface="Arial" panose="020B0604020202020204" pitchFamily="34" charset="0"/>
                <a:cs typeface="Arial" panose="020B0604020202020204" pitchFamily="34" charset="0"/>
              </a:rPr>
              <a:t>БЮДЖЕТНОЕ УЧРЕЖДЕНИЕ</a:t>
            </a:r>
            <a:br>
              <a:rPr lang="ru-RU" sz="1050" dirty="0">
                <a:solidFill>
                  <a:schemeClr val="tx2">
                    <a:lumMod val="75000"/>
                  </a:schemeClr>
                </a:solidFill>
                <a:latin typeface="Arial" panose="020B0604020202020204" pitchFamily="34" charset="0"/>
                <a:cs typeface="Arial" panose="020B0604020202020204" pitchFamily="34" charset="0"/>
              </a:rPr>
            </a:br>
            <a:br>
              <a:rPr lang="ru-RU" sz="1050" dirty="0">
                <a:solidFill>
                  <a:schemeClr val="tx2">
                    <a:lumMod val="75000"/>
                  </a:schemeClr>
                </a:solidFill>
                <a:latin typeface="Arial" panose="020B0604020202020204" pitchFamily="34" charset="0"/>
                <a:cs typeface="Arial" panose="020B0604020202020204" pitchFamily="34" charset="0"/>
              </a:rPr>
            </a:br>
            <a:r>
              <a:rPr lang="ru-RU" sz="1050" b="1" dirty="0">
                <a:solidFill>
                  <a:schemeClr val="tx2">
                    <a:lumMod val="75000"/>
                  </a:schemeClr>
                </a:solidFill>
                <a:latin typeface="Arial" panose="020B0604020202020204" pitchFamily="34" charset="0"/>
                <a:cs typeface="Arial" panose="020B0604020202020204" pitchFamily="34" charset="0"/>
              </a:rPr>
              <a:t>«РОССИЙСКИЙ ФЕДЕРАЛЬНЫЙ</a:t>
            </a:r>
            <a:br>
              <a:rPr lang="ru-RU" sz="1050" b="1" dirty="0">
                <a:solidFill>
                  <a:schemeClr val="tx2">
                    <a:lumMod val="75000"/>
                  </a:schemeClr>
                </a:solidFill>
                <a:latin typeface="Arial" panose="020B0604020202020204" pitchFamily="34" charset="0"/>
                <a:cs typeface="Arial" panose="020B0604020202020204" pitchFamily="34" charset="0"/>
              </a:rPr>
            </a:br>
            <a:r>
              <a:rPr lang="ru-RU" sz="1050" b="1" dirty="0">
                <a:solidFill>
                  <a:schemeClr val="tx2">
                    <a:lumMod val="75000"/>
                  </a:schemeClr>
                </a:solidFill>
                <a:latin typeface="Arial" panose="020B0604020202020204" pitchFamily="34" charset="0"/>
                <a:cs typeface="Arial" panose="020B0604020202020204" pitchFamily="34" charset="0"/>
              </a:rPr>
              <a:t>ГЕОЛОГИЧЕСКИЙ ФОНД»</a:t>
            </a:r>
            <a:endParaRPr lang="ru-RU" sz="1050" dirty="0">
              <a:solidFill>
                <a:schemeClr val="tx2">
                  <a:lumMod val="75000"/>
                </a:schemeClr>
              </a:solidFill>
              <a:latin typeface="Arial" panose="020B0604020202020204" pitchFamily="34" charset="0"/>
              <a:cs typeface="Arial" panose="020B0604020202020204" pitchFamily="34" charset="0"/>
            </a:endParaRPr>
          </a:p>
        </p:txBody>
      </p:sp>
      <p:sp>
        <p:nvSpPr>
          <p:cNvPr id="8" name="Прямоугольник 7"/>
          <p:cNvSpPr/>
          <p:nvPr/>
        </p:nvSpPr>
        <p:spPr>
          <a:xfrm>
            <a:off x="4245439" y="4426610"/>
            <a:ext cx="210645" cy="1677466"/>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 name="Группа 2"/>
          <p:cNvGrpSpPr/>
          <p:nvPr/>
        </p:nvGrpSpPr>
        <p:grpSpPr>
          <a:xfrm>
            <a:off x="1534432" y="4128354"/>
            <a:ext cx="1081403" cy="1247553"/>
            <a:chOff x="2862573" y="3845318"/>
            <a:chExt cx="1081403" cy="1247553"/>
          </a:xfrm>
        </p:grpSpPr>
        <p:sp>
          <p:nvSpPr>
            <p:cNvPr id="28" name="Freeform 5"/>
            <p:cNvSpPr>
              <a:spLocks/>
            </p:cNvSpPr>
            <p:nvPr/>
          </p:nvSpPr>
          <p:spPr bwMode="auto">
            <a:xfrm>
              <a:off x="3079728" y="4248295"/>
              <a:ext cx="647093" cy="532687"/>
            </a:xfrm>
            <a:custGeom>
              <a:avLst/>
              <a:gdLst>
                <a:gd name="T0" fmla="*/ 296 w 423"/>
                <a:gd name="T1" fmla="*/ 0 h 348"/>
                <a:gd name="T2" fmla="*/ 266 w 423"/>
                <a:gd name="T3" fmla="*/ 25 h 348"/>
                <a:gd name="T4" fmla="*/ 313 w 423"/>
                <a:gd name="T5" fmla="*/ 82 h 348"/>
                <a:gd name="T6" fmla="*/ 212 w 423"/>
                <a:gd name="T7" fmla="*/ 167 h 348"/>
                <a:gd name="T8" fmla="*/ 110 w 423"/>
                <a:gd name="T9" fmla="*/ 81 h 348"/>
                <a:gd name="T10" fmla="*/ 158 w 423"/>
                <a:gd name="T11" fmla="*/ 25 h 348"/>
                <a:gd name="T12" fmla="*/ 128 w 423"/>
                <a:gd name="T13" fmla="*/ 0 h 348"/>
                <a:gd name="T14" fmla="*/ 50 w 423"/>
                <a:gd name="T15" fmla="*/ 79 h 348"/>
                <a:gd name="T16" fmla="*/ 0 w 423"/>
                <a:gd name="T17" fmla="*/ 190 h 348"/>
                <a:gd name="T18" fmla="*/ 11 w 423"/>
                <a:gd name="T19" fmla="*/ 199 h 348"/>
                <a:gd name="T20" fmla="*/ 85 w 423"/>
                <a:gd name="T21" fmla="*/ 112 h 348"/>
                <a:gd name="T22" fmla="*/ 181 w 423"/>
                <a:gd name="T23" fmla="*/ 192 h 348"/>
                <a:gd name="T24" fmla="*/ 31 w 423"/>
                <a:gd name="T25" fmla="*/ 318 h 348"/>
                <a:gd name="T26" fmla="*/ 57 w 423"/>
                <a:gd name="T27" fmla="*/ 348 h 348"/>
                <a:gd name="T28" fmla="*/ 212 w 423"/>
                <a:gd name="T29" fmla="*/ 218 h 348"/>
                <a:gd name="T30" fmla="*/ 367 w 423"/>
                <a:gd name="T31" fmla="*/ 348 h 348"/>
                <a:gd name="T32" fmla="*/ 393 w 423"/>
                <a:gd name="T33" fmla="*/ 318 h 348"/>
                <a:gd name="T34" fmla="*/ 243 w 423"/>
                <a:gd name="T35" fmla="*/ 192 h 348"/>
                <a:gd name="T36" fmla="*/ 338 w 423"/>
                <a:gd name="T37" fmla="*/ 112 h 348"/>
                <a:gd name="T38" fmla="*/ 412 w 423"/>
                <a:gd name="T39" fmla="*/ 199 h 348"/>
                <a:gd name="T40" fmla="*/ 423 w 423"/>
                <a:gd name="T41" fmla="*/ 190 h 348"/>
                <a:gd name="T42" fmla="*/ 373 w 423"/>
                <a:gd name="T43" fmla="*/ 79 h 348"/>
                <a:gd name="T44" fmla="*/ 296 w 423"/>
                <a:gd name="T4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3" h="348">
                  <a:moveTo>
                    <a:pt x="296" y="0"/>
                  </a:moveTo>
                  <a:cubicBezTo>
                    <a:pt x="266" y="25"/>
                    <a:pt x="266" y="25"/>
                    <a:pt x="266" y="25"/>
                  </a:cubicBezTo>
                  <a:cubicBezTo>
                    <a:pt x="313" y="82"/>
                    <a:pt x="313" y="82"/>
                    <a:pt x="313" y="82"/>
                  </a:cubicBezTo>
                  <a:cubicBezTo>
                    <a:pt x="212" y="167"/>
                    <a:pt x="212" y="167"/>
                    <a:pt x="212" y="167"/>
                  </a:cubicBezTo>
                  <a:cubicBezTo>
                    <a:pt x="110" y="81"/>
                    <a:pt x="110" y="81"/>
                    <a:pt x="110" y="81"/>
                  </a:cubicBezTo>
                  <a:cubicBezTo>
                    <a:pt x="158" y="25"/>
                    <a:pt x="158" y="25"/>
                    <a:pt x="158" y="25"/>
                  </a:cubicBezTo>
                  <a:cubicBezTo>
                    <a:pt x="128" y="0"/>
                    <a:pt x="128" y="0"/>
                    <a:pt x="128" y="0"/>
                  </a:cubicBezTo>
                  <a:cubicBezTo>
                    <a:pt x="128" y="0"/>
                    <a:pt x="86" y="31"/>
                    <a:pt x="50" y="79"/>
                  </a:cubicBezTo>
                  <a:cubicBezTo>
                    <a:pt x="15" y="128"/>
                    <a:pt x="0" y="190"/>
                    <a:pt x="0" y="190"/>
                  </a:cubicBezTo>
                  <a:cubicBezTo>
                    <a:pt x="11" y="199"/>
                    <a:pt x="11" y="199"/>
                    <a:pt x="11" y="199"/>
                  </a:cubicBezTo>
                  <a:cubicBezTo>
                    <a:pt x="85" y="112"/>
                    <a:pt x="85" y="112"/>
                    <a:pt x="85" y="112"/>
                  </a:cubicBezTo>
                  <a:cubicBezTo>
                    <a:pt x="181" y="192"/>
                    <a:pt x="181" y="192"/>
                    <a:pt x="181" y="192"/>
                  </a:cubicBezTo>
                  <a:cubicBezTo>
                    <a:pt x="31" y="318"/>
                    <a:pt x="31" y="318"/>
                    <a:pt x="31" y="318"/>
                  </a:cubicBezTo>
                  <a:cubicBezTo>
                    <a:pt x="57" y="348"/>
                    <a:pt x="57" y="348"/>
                    <a:pt x="57" y="348"/>
                  </a:cubicBezTo>
                  <a:cubicBezTo>
                    <a:pt x="212" y="218"/>
                    <a:pt x="212" y="218"/>
                    <a:pt x="212" y="218"/>
                  </a:cubicBezTo>
                  <a:cubicBezTo>
                    <a:pt x="367" y="348"/>
                    <a:pt x="367" y="348"/>
                    <a:pt x="367" y="348"/>
                  </a:cubicBezTo>
                  <a:cubicBezTo>
                    <a:pt x="393" y="318"/>
                    <a:pt x="393" y="318"/>
                    <a:pt x="393" y="318"/>
                  </a:cubicBezTo>
                  <a:cubicBezTo>
                    <a:pt x="243" y="192"/>
                    <a:pt x="243" y="192"/>
                    <a:pt x="243" y="192"/>
                  </a:cubicBezTo>
                  <a:cubicBezTo>
                    <a:pt x="338" y="112"/>
                    <a:pt x="338" y="112"/>
                    <a:pt x="338" y="112"/>
                  </a:cubicBezTo>
                  <a:cubicBezTo>
                    <a:pt x="412" y="199"/>
                    <a:pt x="412" y="199"/>
                    <a:pt x="412" y="199"/>
                  </a:cubicBezTo>
                  <a:cubicBezTo>
                    <a:pt x="423" y="190"/>
                    <a:pt x="423" y="190"/>
                    <a:pt x="423" y="190"/>
                  </a:cubicBezTo>
                  <a:cubicBezTo>
                    <a:pt x="423" y="190"/>
                    <a:pt x="408" y="128"/>
                    <a:pt x="373" y="79"/>
                  </a:cubicBezTo>
                  <a:cubicBezTo>
                    <a:pt x="338" y="31"/>
                    <a:pt x="296" y="0"/>
                    <a:pt x="296" y="0"/>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29" name="Freeform 6"/>
            <p:cNvSpPr>
              <a:spLocks noEditPoints="1"/>
            </p:cNvSpPr>
            <p:nvPr/>
          </p:nvSpPr>
          <p:spPr bwMode="auto">
            <a:xfrm>
              <a:off x="2862573" y="4010736"/>
              <a:ext cx="1081403" cy="1082135"/>
            </a:xfrm>
            <a:custGeom>
              <a:avLst/>
              <a:gdLst>
                <a:gd name="T0" fmla="*/ 403 w 707"/>
                <a:gd name="T1" fmla="*/ 44 h 707"/>
                <a:gd name="T2" fmla="*/ 354 w 707"/>
                <a:gd name="T3" fmla="*/ 83 h 707"/>
                <a:gd name="T4" fmla="*/ 305 w 707"/>
                <a:gd name="T5" fmla="*/ 44 h 707"/>
                <a:gd name="T6" fmla="*/ 181 w 707"/>
                <a:gd name="T7" fmla="*/ 0 h 707"/>
                <a:gd name="T8" fmla="*/ 0 w 707"/>
                <a:gd name="T9" fmla="*/ 0 h 707"/>
                <a:gd name="T10" fmla="*/ 0 w 707"/>
                <a:gd name="T11" fmla="*/ 599 h 707"/>
                <a:gd name="T12" fmla="*/ 151 w 707"/>
                <a:gd name="T13" fmla="*/ 599 h 707"/>
                <a:gd name="T14" fmla="*/ 275 w 707"/>
                <a:gd name="T15" fmla="*/ 643 h 707"/>
                <a:gd name="T16" fmla="*/ 354 w 707"/>
                <a:gd name="T17" fmla="*/ 707 h 707"/>
                <a:gd name="T18" fmla="*/ 432 w 707"/>
                <a:gd name="T19" fmla="*/ 643 h 707"/>
                <a:gd name="T20" fmla="*/ 556 w 707"/>
                <a:gd name="T21" fmla="*/ 599 h 707"/>
                <a:gd name="T22" fmla="*/ 707 w 707"/>
                <a:gd name="T23" fmla="*/ 599 h 707"/>
                <a:gd name="T24" fmla="*/ 707 w 707"/>
                <a:gd name="T25" fmla="*/ 0 h 707"/>
                <a:gd name="T26" fmla="*/ 526 w 707"/>
                <a:gd name="T27" fmla="*/ 0 h 707"/>
                <a:gd name="T28" fmla="*/ 403 w 707"/>
                <a:gd name="T29" fmla="*/ 44 h 707"/>
                <a:gd name="T30" fmla="*/ 668 w 707"/>
                <a:gd name="T31" fmla="*/ 560 h 707"/>
                <a:gd name="T32" fmla="*/ 556 w 707"/>
                <a:gd name="T33" fmla="*/ 560 h 707"/>
                <a:gd name="T34" fmla="*/ 407 w 707"/>
                <a:gd name="T35" fmla="*/ 613 h 707"/>
                <a:gd name="T36" fmla="*/ 354 w 707"/>
                <a:gd name="T37" fmla="*/ 657 h 707"/>
                <a:gd name="T38" fmla="*/ 300 w 707"/>
                <a:gd name="T39" fmla="*/ 613 h 707"/>
                <a:gd name="T40" fmla="*/ 151 w 707"/>
                <a:gd name="T41" fmla="*/ 560 h 707"/>
                <a:gd name="T42" fmla="*/ 39 w 707"/>
                <a:gd name="T43" fmla="*/ 560 h 707"/>
                <a:gd name="T44" fmla="*/ 39 w 707"/>
                <a:gd name="T45" fmla="*/ 39 h 707"/>
                <a:gd name="T46" fmla="*/ 181 w 707"/>
                <a:gd name="T47" fmla="*/ 39 h 707"/>
                <a:gd name="T48" fmla="*/ 280 w 707"/>
                <a:gd name="T49" fmla="*/ 74 h 707"/>
                <a:gd name="T50" fmla="*/ 329 w 707"/>
                <a:gd name="T51" fmla="*/ 114 h 707"/>
                <a:gd name="T52" fmla="*/ 354 w 707"/>
                <a:gd name="T53" fmla="*/ 134 h 707"/>
                <a:gd name="T54" fmla="*/ 378 w 707"/>
                <a:gd name="T55" fmla="*/ 114 h 707"/>
                <a:gd name="T56" fmla="*/ 428 w 707"/>
                <a:gd name="T57" fmla="*/ 74 h 707"/>
                <a:gd name="T58" fmla="*/ 526 w 707"/>
                <a:gd name="T59" fmla="*/ 39 h 707"/>
                <a:gd name="T60" fmla="*/ 668 w 707"/>
                <a:gd name="T61" fmla="*/ 39 h 707"/>
                <a:gd name="T62" fmla="*/ 668 w 707"/>
                <a:gd name="T63" fmla="*/ 56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7" h="707">
                  <a:moveTo>
                    <a:pt x="403" y="44"/>
                  </a:moveTo>
                  <a:cubicBezTo>
                    <a:pt x="354" y="83"/>
                    <a:pt x="354" y="83"/>
                    <a:pt x="354" y="83"/>
                  </a:cubicBezTo>
                  <a:cubicBezTo>
                    <a:pt x="305" y="44"/>
                    <a:pt x="305" y="44"/>
                    <a:pt x="305" y="44"/>
                  </a:cubicBezTo>
                  <a:cubicBezTo>
                    <a:pt x="270" y="15"/>
                    <a:pt x="226" y="0"/>
                    <a:pt x="181" y="0"/>
                  </a:cubicBezTo>
                  <a:cubicBezTo>
                    <a:pt x="0" y="0"/>
                    <a:pt x="0" y="0"/>
                    <a:pt x="0" y="0"/>
                  </a:cubicBezTo>
                  <a:cubicBezTo>
                    <a:pt x="0" y="599"/>
                    <a:pt x="0" y="599"/>
                    <a:pt x="0" y="599"/>
                  </a:cubicBezTo>
                  <a:cubicBezTo>
                    <a:pt x="151" y="599"/>
                    <a:pt x="151" y="599"/>
                    <a:pt x="151" y="599"/>
                  </a:cubicBezTo>
                  <a:cubicBezTo>
                    <a:pt x="196" y="599"/>
                    <a:pt x="240" y="615"/>
                    <a:pt x="275" y="643"/>
                  </a:cubicBezTo>
                  <a:cubicBezTo>
                    <a:pt x="354" y="707"/>
                    <a:pt x="354" y="707"/>
                    <a:pt x="354" y="707"/>
                  </a:cubicBezTo>
                  <a:cubicBezTo>
                    <a:pt x="432" y="643"/>
                    <a:pt x="432" y="643"/>
                    <a:pt x="432" y="643"/>
                  </a:cubicBezTo>
                  <a:cubicBezTo>
                    <a:pt x="467" y="615"/>
                    <a:pt x="511" y="599"/>
                    <a:pt x="556" y="599"/>
                  </a:cubicBezTo>
                  <a:cubicBezTo>
                    <a:pt x="707" y="599"/>
                    <a:pt x="707" y="599"/>
                    <a:pt x="707" y="599"/>
                  </a:cubicBezTo>
                  <a:cubicBezTo>
                    <a:pt x="707" y="0"/>
                    <a:pt x="707" y="0"/>
                    <a:pt x="707" y="0"/>
                  </a:cubicBezTo>
                  <a:cubicBezTo>
                    <a:pt x="526" y="0"/>
                    <a:pt x="526" y="0"/>
                    <a:pt x="526" y="0"/>
                  </a:cubicBezTo>
                  <a:cubicBezTo>
                    <a:pt x="481" y="0"/>
                    <a:pt x="438" y="15"/>
                    <a:pt x="403" y="44"/>
                  </a:cubicBezTo>
                  <a:close/>
                  <a:moveTo>
                    <a:pt x="668" y="560"/>
                  </a:moveTo>
                  <a:cubicBezTo>
                    <a:pt x="556" y="560"/>
                    <a:pt x="556" y="560"/>
                    <a:pt x="556" y="560"/>
                  </a:cubicBezTo>
                  <a:cubicBezTo>
                    <a:pt x="502" y="560"/>
                    <a:pt x="449" y="579"/>
                    <a:pt x="407" y="613"/>
                  </a:cubicBezTo>
                  <a:cubicBezTo>
                    <a:pt x="354" y="657"/>
                    <a:pt x="354" y="657"/>
                    <a:pt x="354" y="657"/>
                  </a:cubicBezTo>
                  <a:cubicBezTo>
                    <a:pt x="300" y="613"/>
                    <a:pt x="300" y="613"/>
                    <a:pt x="300" y="613"/>
                  </a:cubicBezTo>
                  <a:cubicBezTo>
                    <a:pt x="258" y="579"/>
                    <a:pt x="205" y="560"/>
                    <a:pt x="151" y="560"/>
                  </a:cubicBezTo>
                  <a:cubicBezTo>
                    <a:pt x="39" y="560"/>
                    <a:pt x="39" y="560"/>
                    <a:pt x="39" y="560"/>
                  </a:cubicBezTo>
                  <a:cubicBezTo>
                    <a:pt x="39" y="39"/>
                    <a:pt x="39" y="39"/>
                    <a:pt x="39" y="39"/>
                  </a:cubicBezTo>
                  <a:cubicBezTo>
                    <a:pt x="181" y="39"/>
                    <a:pt x="181" y="39"/>
                    <a:pt x="181" y="39"/>
                  </a:cubicBezTo>
                  <a:cubicBezTo>
                    <a:pt x="217" y="39"/>
                    <a:pt x="252" y="51"/>
                    <a:pt x="280" y="74"/>
                  </a:cubicBezTo>
                  <a:cubicBezTo>
                    <a:pt x="329" y="114"/>
                    <a:pt x="329" y="114"/>
                    <a:pt x="329" y="114"/>
                  </a:cubicBezTo>
                  <a:cubicBezTo>
                    <a:pt x="354" y="134"/>
                    <a:pt x="354" y="134"/>
                    <a:pt x="354" y="134"/>
                  </a:cubicBezTo>
                  <a:cubicBezTo>
                    <a:pt x="378" y="114"/>
                    <a:pt x="378" y="114"/>
                    <a:pt x="378" y="114"/>
                  </a:cubicBezTo>
                  <a:cubicBezTo>
                    <a:pt x="428" y="74"/>
                    <a:pt x="428" y="74"/>
                    <a:pt x="428" y="74"/>
                  </a:cubicBezTo>
                  <a:cubicBezTo>
                    <a:pt x="455" y="51"/>
                    <a:pt x="491" y="39"/>
                    <a:pt x="526" y="39"/>
                  </a:cubicBezTo>
                  <a:cubicBezTo>
                    <a:pt x="668" y="39"/>
                    <a:pt x="668" y="39"/>
                    <a:pt x="668" y="39"/>
                  </a:cubicBezTo>
                  <a:cubicBezTo>
                    <a:pt x="668" y="560"/>
                    <a:pt x="668" y="560"/>
                    <a:pt x="668" y="560"/>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0" name="Freeform 7"/>
            <p:cNvSpPr>
              <a:spLocks noEditPoints="1"/>
            </p:cNvSpPr>
            <p:nvPr/>
          </p:nvSpPr>
          <p:spPr bwMode="auto">
            <a:xfrm>
              <a:off x="2877876" y="3849691"/>
              <a:ext cx="67041" cy="92546"/>
            </a:xfrm>
            <a:custGeom>
              <a:avLst/>
              <a:gdLst>
                <a:gd name="T0" fmla="*/ 0 w 44"/>
                <a:gd name="T1" fmla="*/ 0 h 60"/>
                <a:gd name="T2" fmla="*/ 25 w 44"/>
                <a:gd name="T3" fmla="*/ 0 h 60"/>
                <a:gd name="T4" fmla="*/ 44 w 44"/>
                <a:gd name="T5" fmla="*/ 20 h 60"/>
                <a:gd name="T6" fmla="*/ 25 w 44"/>
                <a:gd name="T7" fmla="*/ 41 h 60"/>
                <a:gd name="T8" fmla="*/ 14 w 44"/>
                <a:gd name="T9" fmla="*/ 41 h 60"/>
                <a:gd name="T10" fmla="*/ 14 w 44"/>
                <a:gd name="T11" fmla="*/ 60 h 60"/>
                <a:gd name="T12" fmla="*/ 0 w 44"/>
                <a:gd name="T13" fmla="*/ 60 h 60"/>
                <a:gd name="T14" fmla="*/ 0 w 44"/>
                <a:gd name="T15" fmla="*/ 0 h 60"/>
                <a:gd name="T16" fmla="*/ 22 w 44"/>
                <a:gd name="T17" fmla="*/ 29 h 60"/>
                <a:gd name="T18" fmla="*/ 29 w 44"/>
                <a:gd name="T19" fmla="*/ 20 h 60"/>
                <a:gd name="T20" fmla="*/ 22 w 44"/>
                <a:gd name="T21" fmla="*/ 12 h 60"/>
                <a:gd name="T22" fmla="*/ 14 w 44"/>
                <a:gd name="T23" fmla="*/ 12 h 60"/>
                <a:gd name="T24" fmla="*/ 14 w 44"/>
                <a:gd name="T25" fmla="*/ 29 h 60"/>
                <a:gd name="T26" fmla="*/ 22 w 44"/>
                <a:gd name="T2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60">
                  <a:moveTo>
                    <a:pt x="0" y="0"/>
                  </a:moveTo>
                  <a:cubicBezTo>
                    <a:pt x="25" y="0"/>
                    <a:pt x="25" y="0"/>
                    <a:pt x="25" y="0"/>
                  </a:cubicBezTo>
                  <a:cubicBezTo>
                    <a:pt x="36" y="0"/>
                    <a:pt x="44" y="8"/>
                    <a:pt x="44" y="20"/>
                  </a:cubicBezTo>
                  <a:cubicBezTo>
                    <a:pt x="44" y="32"/>
                    <a:pt x="36" y="41"/>
                    <a:pt x="25" y="41"/>
                  </a:cubicBezTo>
                  <a:cubicBezTo>
                    <a:pt x="14" y="41"/>
                    <a:pt x="14" y="41"/>
                    <a:pt x="14" y="41"/>
                  </a:cubicBezTo>
                  <a:cubicBezTo>
                    <a:pt x="14" y="60"/>
                    <a:pt x="14" y="60"/>
                    <a:pt x="14" y="60"/>
                  </a:cubicBezTo>
                  <a:cubicBezTo>
                    <a:pt x="0" y="60"/>
                    <a:pt x="0" y="60"/>
                    <a:pt x="0" y="60"/>
                  </a:cubicBezTo>
                  <a:cubicBezTo>
                    <a:pt x="0" y="0"/>
                    <a:pt x="0" y="0"/>
                    <a:pt x="0" y="0"/>
                  </a:cubicBezTo>
                  <a:close/>
                  <a:moveTo>
                    <a:pt x="22" y="29"/>
                  </a:moveTo>
                  <a:cubicBezTo>
                    <a:pt x="27" y="29"/>
                    <a:pt x="29" y="25"/>
                    <a:pt x="29" y="20"/>
                  </a:cubicBezTo>
                  <a:cubicBezTo>
                    <a:pt x="29" y="16"/>
                    <a:pt x="27" y="12"/>
                    <a:pt x="22" y="12"/>
                  </a:cubicBezTo>
                  <a:cubicBezTo>
                    <a:pt x="14" y="12"/>
                    <a:pt x="14" y="12"/>
                    <a:pt x="14" y="12"/>
                  </a:cubicBezTo>
                  <a:cubicBezTo>
                    <a:pt x="14" y="29"/>
                    <a:pt x="14" y="29"/>
                    <a:pt x="14" y="29"/>
                  </a:cubicBezTo>
                  <a:cubicBezTo>
                    <a:pt x="22" y="29"/>
                    <a:pt x="22" y="29"/>
                    <a:pt x="22" y="29"/>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1" name="Freeform 8"/>
            <p:cNvSpPr>
              <a:spLocks noEditPoints="1"/>
            </p:cNvSpPr>
            <p:nvPr/>
          </p:nvSpPr>
          <p:spPr bwMode="auto">
            <a:xfrm>
              <a:off x="2960220" y="3848233"/>
              <a:ext cx="95461" cy="9546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2" name="Freeform 9"/>
            <p:cNvSpPr>
              <a:spLocks/>
            </p:cNvSpPr>
            <p:nvPr/>
          </p:nvSpPr>
          <p:spPr bwMode="auto">
            <a:xfrm>
              <a:off x="3072441" y="3848233"/>
              <a:ext cx="85259" cy="95461"/>
            </a:xfrm>
            <a:custGeom>
              <a:avLst/>
              <a:gdLst>
                <a:gd name="T0" fmla="*/ 32 w 56"/>
                <a:gd name="T1" fmla="*/ 0 h 62"/>
                <a:gd name="T2" fmla="*/ 54 w 56"/>
                <a:gd name="T3" fmla="*/ 8 h 62"/>
                <a:gd name="T4" fmla="*/ 47 w 56"/>
                <a:gd name="T5" fmla="*/ 19 h 62"/>
                <a:gd name="T6" fmla="*/ 32 w 56"/>
                <a:gd name="T7" fmla="*/ 13 h 62"/>
                <a:gd name="T8" fmla="*/ 16 w 56"/>
                <a:gd name="T9" fmla="*/ 30 h 62"/>
                <a:gd name="T10" fmla="*/ 32 w 56"/>
                <a:gd name="T11" fmla="*/ 48 h 62"/>
                <a:gd name="T12" fmla="*/ 48 w 56"/>
                <a:gd name="T13" fmla="*/ 41 h 62"/>
                <a:gd name="T14" fmla="*/ 56 w 56"/>
                <a:gd name="T15" fmla="*/ 52 h 62"/>
                <a:gd name="T16" fmla="*/ 32 w 56"/>
                <a:gd name="T17" fmla="*/ 62 h 62"/>
                <a:gd name="T18" fmla="*/ 0 w 56"/>
                <a:gd name="T19" fmla="*/ 31 h 62"/>
                <a:gd name="T20" fmla="*/ 32 w 5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62">
                  <a:moveTo>
                    <a:pt x="32" y="0"/>
                  </a:moveTo>
                  <a:cubicBezTo>
                    <a:pt x="40" y="0"/>
                    <a:pt x="48" y="3"/>
                    <a:pt x="54" y="8"/>
                  </a:cubicBezTo>
                  <a:cubicBezTo>
                    <a:pt x="47" y="19"/>
                    <a:pt x="47" y="19"/>
                    <a:pt x="47" y="19"/>
                  </a:cubicBezTo>
                  <a:cubicBezTo>
                    <a:pt x="44" y="16"/>
                    <a:pt x="38" y="13"/>
                    <a:pt x="32" y="13"/>
                  </a:cubicBezTo>
                  <a:cubicBezTo>
                    <a:pt x="20" y="13"/>
                    <a:pt x="16" y="22"/>
                    <a:pt x="16" y="30"/>
                  </a:cubicBezTo>
                  <a:cubicBezTo>
                    <a:pt x="16" y="39"/>
                    <a:pt x="21" y="48"/>
                    <a:pt x="32" y="48"/>
                  </a:cubicBezTo>
                  <a:cubicBezTo>
                    <a:pt x="38" y="48"/>
                    <a:pt x="44" y="45"/>
                    <a:pt x="48" y="41"/>
                  </a:cubicBezTo>
                  <a:cubicBezTo>
                    <a:pt x="56" y="52"/>
                    <a:pt x="56" y="52"/>
                    <a:pt x="56" y="52"/>
                  </a:cubicBezTo>
                  <a:cubicBezTo>
                    <a:pt x="51" y="57"/>
                    <a:pt x="43" y="62"/>
                    <a:pt x="32" y="62"/>
                  </a:cubicBezTo>
                  <a:cubicBezTo>
                    <a:pt x="13" y="62"/>
                    <a:pt x="0" y="48"/>
                    <a:pt x="0" y="31"/>
                  </a:cubicBezTo>
                  <a:cubicBezTo>
                    <a:pt x="0" y="13"/>
                    <a:pt x="13" y="0"/>
                    <a:pt x="32" y="0"/>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3" name="Freeform 10"/>
            <p:cNvSpPr>
              <a:spLocks/>
            </p:cNvSpPr>
            <p:nvPr/>
          </p:nvSpPr>
          <p:spPr bwMode="auto">
            <a:xfrm>
              <a:off x="3165716" y="3849691"/>
              <a:ext cx="56839" cy="92546"/>
            </a:xfrm>
            <a:custGeom>
              <a:avLst/>
              <a:gdLst>
                <a:gd name="T0" fmla="*/ 0 w 78"/>
                <a:gd name="T1" fmla="*/ 0 h 127"/>
                <a:gd name="T2" fmla="*/ 78 w 78"/>
                <a:gd name="T3" fmla="*/ 0 h 127"/>
                <a:gd name="T4" fmla="*/ 78 w 78"/>
                <a:gd name="T5" fmla="*/ 26 h 127"/>
                <a:gd name="T6" fmla="*/ 32 w 78"/>
                <a:gd name="T7" fmla="*/ 26 h 127"/>
                <a:gd name="T8" fmla="*/ 32 w 78"/>
                <a:gd name="T9" fmla="*/ 127 h 127"/>
                <a:gd name="T10" fmla="*/ 0 w 78"/>
                <a:gd name="T11" fmla="*/ 127 h 127"/>
                <a:gd name="T12" fmla="*/ 0 w 78"/>
                <a:gd name="T13" fmla="*/ 0 h 127"/>
                <a:gd name="T14" fmla="*/ 0 w 78"/>
                <a:gd name="T15" fmla="*/ 0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27">
                  <a:moveTo>
                    <a:pt x="0" y="0"/>
                  </a:moveTo>
                  <a:lnTo>
                    <a:pt x="78" y="0"/>
                  </a:lnTo>
                  <a:lnTo>
                    <a:pt x="78" y="26"/>
                  </a:lnTo>
                  <a:lnTo>
                    <a:pt x="32" y="26"/>
                  </a:lnTo>
                  <a:lnTo>
                    <a:pt x="32" y="127"/>
                  </a:lnTo>
                  <a:lnTo>
                    <a:pt x="0" y="127"/>
                  </a:lnTo>
                  <a:lnTo>
                    <a:pt x="0" y="0"/>
                  </a:lnTo>
                  <a:lnTo>
                    <a:pt x="0" y="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4" name="Freeform 11"/>
            <p:cNvSpPr>
              <a:spLocks/>
            </p:cNvSpPr>
            <p:nvPr/>
          </p:nvSpPr>
          <p:spPr bwMode="auto">
            <a:xfrm>
              <a:off x="3240773" y="3849691"/>
              <a:ext cx="59754" cy="92546"/>
            </a:xfrm>
            <a:custGeom>
              <a:avLst/>
              <a:gdLst>
                <a:gd name="T0" fmla="*/ 0 w 82"/>
                <a:gd name="T1" fmla="*/ 0 h 127"/>
                <a:gd name="T2" fmla="*/ 78 w 82"/>
                <a:gd name="T3" fmla="*/ 0 h 127"/>
                <a:gd name="T4" fmla="*/ 78 w 82"/>
                <a:gd name="T5" fmla="*/ 26 h 127"/>
                <a:gd name="T6" fmla="*/ 32 w 82"/>
                <a:gd name="T7" fmla="*/ 26 h 127"/>
                <a:gd name="T8" fmla="*/ 32 w 82"/>
                <a:gd name="T9" fmla="*/ 49 h 127"/>
                <a:gd name="T10" fmla="*/ 69 w 82"/>
                <a:gd name="T11" fmla="*/ 49 h 127"/>
                <a:gd name="T12" fmla="*/ 69 w 82"/>
                <a:gd name="T13" fmla="*/ 76 h 127"/>
                <a:gd name="T14" fmla="*/ 32 w 82"/>
                <a:gd name="T15" fmla="*/ 76 h 127"/>
                <a:gd name="T16" fmla="*/ 32 w 82"/>
                <a:gd name="T17" fmla="*/ 99 h 127"/>
                <a:gd name="T18" fmla="*/ 82 w 82"/>
                <a:gd name="T19" fmla="*/ 99 h 127"/>
                <a:gd name="T20" fmla="*/ 82 w 82"/>
                <a:gd name="T21" fmla="*/ 127 h 127"/>
                <a:gd name="T22" fmla="*/ 0 w 82"/>
                <a:gd name="T23" fmla="*/ 127 h 127"/>
                <a:gd name="T24" fmla="*/ 0 w 82"/>
                <a:gd name="T25" fmla="*/ 0 h 127"/>
                <a:gd name="T26" fmla="*/ 0 w 82"/>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7">
                  <a:moveTo>
                    <a:pt x="0" y="0"/>
                  </a:moveTo>
                  <a:lnTo>
                    <a:pt x="78" y="0"/>
                  </a:lnTo>
                  <a:lnTo>
                    <a:pt x="78" y="26"/>
                  </a:lnTo>
                  <a:lnTo>
                    <a:pt x="32" y="26"/>
                  </a:lnTo>
                  <a:lnTo>
                    <a:pt x="32" y="49"/>
                  </a:lnTo>
                  <a:lnTo>
                    <a:pt x="69" y="49"/>
                  </a:lnTo>
                  <a:lnTo>
                    <a:pt x="69" y="76"/>
                  </a:lnTo>
                  <a:lnTo>
                    <a:pt x="32" y="76"/>
                  </a:lnTo>
                  <a:lnTo>
                    <a:pt x="32" y="99"/>
                  </a:lnTo>
                  <a:lnTo>
                    <a:pt x="82" y="99"/>
                  </a:lnTo>
                  <a:lnTo>
                    <a:pt x="82" y="127"/>
                  </a:lnTo>
                  <a:lnTo>
                    <a:pt x="0" y="127"/>
                  </a:lnTo>
                  <a:lnTo>
                    <a:pt x="0" y="0"/>
                  </a:lnTo>
                  <a:lnTo>
                    <a:pt x="0" y="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5" name="Freeform 12"/>
            <p:cNvSpPr>
              <a:spLocks noEditPoints="1"/>
            </p:cNvSpPr>
            <p:nvPr/>
          </p:nvSpPr>
          <p:spPr bwMode="auto">
            <a:xfrm>
              <a:off x="3310729" y="3848233"/>
              <a:ext cx="94732" cy="9546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6" name="Freeform 13"/>
            <p:cNvSpPr>
              <a:spLocks/>
            </p:cNvSpPr>
            <p:nvPr/>
          </p:nvSpPr>
          <p:spPr bwMode="auto">
            <a:xfrm>
              <a:off x="3417849" y="3849691"/>
              <a:ext cx="79429" cy="92546"/>
            </a:xfrm>
            <a:custGeom>
              <a:avLst/>
              <a:gdLst>
                <a:gd name="T0" fmla="*/ 12 w 52"/>
                <a:gd name="T1" fmla="*/ 20 h 60"/>
                <a:gd name="T2" fmla="*/ 12 w 52"/>
                <a:gd name="T3" fmla="*/ 0 h 60"/>
                <a:gd name="T4" fmla="*/ 52 w 52"/>
                <a:gd name="T5" fmla="*/ 0 h 60"/>
                <a:gd name="T6" fmla="*/ 52 w 52"/>
                <a:gd name="T7" fmla="*/ 60 h 60"/>
                <a:gd name="T8" fmla="*/ 37 w 52"/>
                <a:gd name="T9" fmla="*/ 60 h 60"/>
                <a:gd name="T10" fmla="*/ 37 w 52"/>
                <a:gd name="T11" fmla="*/ 12 h 60"/>
                <a:gd name="T12" fmla="*/ 26 w 52"/>
                <a:gd name="T13" fmla="*/ 12 h 60"/>
                <a:gd name="T14" fmla="*/ 26 w 52"/>
                <a:gd name="T15" fmla="*/ 20 h 60"/>
                <a:gd name="T16" fmla="*/ 0 w 52"/>
                <a:gd name="T17" fmla="*/ 60 h 60"/>
                <a:gd name="T18" fmla="*/ 0 w 52"/>
                <a:gd name="T19" fmla="*/ 47 h 60"/>
                <a:gd name="T20" fmla="*/ 12 w 52"/>
                <a:gd name="T21"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0">
                  <a:moveTo>
                    <a:pt x="12" y="20"/>
                  </a:moveTo>
                  <a:cubicBezTo>
                    <a:pt x="12" y="0"/>
                    <a:pt x="12" y="0"/>
                    <a:pt x="12" y="0"/>
                  </a:cubicBezTo>
                  <a:cubicBezTo>
                    <a:pt x="52" y="0"/>
                    <a:pt x="52" y="0"/>
                    <a:pt x="52" y="0"/>
                  </a:cubicBezTo>
                  <a:cubicBezTo>
                    <a:pt x="52" y="60"/>
                    <a:pt x="52" y="60"/>
                    <a:pt x="52" y="60"/>
                  </a:cubicBezTo>
                  <a:cubicBezTo>
                    <a:pt x="37" y="60"/>
                    <a:pt x="37" y="60"/>
                    <a:pt x="37" y="60"/>
                  </a:cubicBezTo>
                  <a:cubicBezTo>
                    <a:pt x="37" y="12"/>
                    <a:pt x="37" y="12"/>
                    <a:pt x="37" y="12"/>
                  </a:cubicBezTo>
                  <a:cubicBezTo>
                    <a:pt x="26" y="12"/>
                    <a:pt x="26" y="12"/>
                    <a:pt x="26" y="12"/>
                  </a:cubicBezTo>
                  <a:cubicBezTo>
                    <a:pt x="26" y="20"/>
                    <a:pt x="26" y="20"/>
                    <a:pt x="26" y="20"/>
                  </a:cubicBezTo>
                  <a:cubicBezTo>
                    <a:pt x="26" y="49"/>
                    <a:pt x="17" y="60"/>
                    <a:pt x="0" y="60"/>
                  </a:cubicBezTo>
                  <a:cubicBezTo>
                    <a:pt x="0" y="47"/>
                    <a:pt x="0" y="47"/>
                    <a:pt x="0" y="47"/>
                  </a:cubicBezTo>
                  <a:cubicBezTo>
                    <a:pt x="7" y="46"/>
                    <a:pt x="12" y="41"/>
                    <a:pt x="12" y="20"/>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7" name="Freeform 14"/>
            <p:cNvSpPr>
              <a:spLocks noEditPoints="1"/>
            </p:cNvSpPr>
            <p:nvPr/>
          </p:nvSpPr>
          <p:spPr bwMode="auto">
            <a:xfrm>
              <a:off x="3516953" y="3845318"/>
              <a:ext cx="104205" cy="98376"/>
            </a:xfrm>
            <a:custGeom>
              <a:avLst/>
              <a:gdLst>
                <a:gd name="T0" fmla="*/ 27 w 68"/>
                <a:gd name="T1" fmla="*/ 6 h 64"/>
                <a:gd name="T2" fmla="*/ 27 w 68"/>
                <a:gd name="T3" fmla="*/ 0 h 64"/>
                <a:gd name="T4" fmla="*/ 42 w 68"/>
                <a:gd name="T5" fmla="*/ 0 h 64"/>
                <a:gd name="T6" fmla="*/ 42 w 68"/>
                <a:gd name="T7" fmla="*/ 6 h 64"/>
                <a:gd name="T8" fmla="*/ 68 w 68"/>
                <a:gd name="T9" fmla="*/ 31 h 64"/>
                <a:gd name="T10" fmla="*/ 42 w 68"/>
                <a:gd name="T11" fmla="*/ 56 h 64"/>
                <a:gd name="T12" fmla="*/ 42 w 68"/>
                <a:gd name="T13" fmla="*/ 64 h 64"/>
                <a:gd name="T14" fmla="*/ 27 w 68"/>
                <a:gd name="T15" fmla="*/ 64 h 64"/>
                <a:gd name="T16" fmla="*/ 27 w 68"/>
                <a:gd name="T17" fmla="*/ 56 h 64"/>
                <a:gd name="T18" fmla="*/ 0 w 68"/>
                <a:gd name="T19" fmla="*/ 31 h 64"/>
                <a:gd name="T20" fmla="*/ 27 w 68"/>
                <a:gd name="T21" fmla="*/ 6 h 64"/>
                <a:gd name="T22" fmla="*/ 27 w 68"/>
                <a:gd name="T23" fmla="*/ 44 h 64"/>
                <a:gd name="T24" fmla="*/ 27 w 68"/>
                <a:gd name="T25" fmla="*/ 18 h 64"/>
                <a:gd name="T26" fmla="*/ 15 w 68"/>
                <a:gd name="T27" fmla="*/ 31 h 64"/>
                <a:gd name="T28" fmla="*/ 27 w 68"/>
                <a:gd name="T29" fmla="*/ 44 h 64"/>
                <a:gd name="T30" fmla="*/ 54 w 68"/>
                <a:gd name="T31" fmla="*/ 31 h 64"/>
                <a:gd name="T32" fmla="*/ 42 w 68"/>
                <a:gd name="T33" fmla="*/ 18 h 64"/>
                <a:gd name="T34" fmla="*/ 42 w 68"/>
                <a:gd name="T35" fmla="*/ 44 h 64"/>
                <a:gd name="T36" fmla="*/ 54 w 68"/>
                <a:gd name="T3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64">
                  <a:moveTo>
                    <a:pt x="27" y="6"/>
                  </a:moveTo>
                  <a:cubicBezTo>
                    <a:pt x="27" y="0"/>
                    <a:pt x="27" y="0"/>
                    <a:pt x="27" y="0"/>
                  </a:cubicBezTo>
                  <a:cubicBezTo>
                    <a:pt x="42" y="0"/>
                    <a:pt x="42" y="0"/>
                    <a:pt x="42" y="0"/>
                  </a:cubicBezTo>
                  <a:cubicBezTo>
                    <a:pt x="42" y="6"/>
                    <a:pt x="42" y="6"/>
                    <a:pt x="42" y="6"/>
                  </a:cubicBezTo>
                  <a:cubicBezTo>
                    <a:pt x="58" y="6"/>
                    <a:pt x="68" y="17"/>
                    <a:pt x="68" y="31"/>
                  </a:cubicBezTo>
                  <a:cubicBezTo>
                    <a:pt x="68" y="45"/>
                    <a:pt x="58" y="56"/>
                    <a:pt x="42" y="56"/>
                  </a:cubicBezTo>
                  <a:cubicBezTo>
                    <a:pt x="42" y="64"/>
                    <a:pt x="42" y="64"/>
                    <a:pt x="42" y="64"/>
                  </a:cubicBezTo>
                  <a:cubicBezTo>
                    <a:pt x="27" y="64"/>
                    <a:pt x="27" y="64"/>
                    <a:pt x="27" y="64"/>
                  </a:cubicBezTo>
                  <a:cubicBezTo>
                    <a:pt x="27" y="56"/>
                    <a:pt x="27" y="56"/>
                    <a:pt x="27" y="56"/>
                  </a:cubicBezTo>
                  <a:cubicBezTo>
                    <a:pt x="11" y="56"/>
                    <a:pt x="0" y="45"/>
                    <a:pt x="0" y="31"/>
                  </a:cubicBezTo>
                  <a:cubicBezTo>
                    <a:pt x="0" y="17"/>
                    <a:pt x="11" y="6"/>
                    <a:pt x="27" y="6"/>
                  </a:cubicBezTo>
                  <a:close/>
                  <a:moveTo>
                    <a:pt x="27" y="44"/>
                  </a:moveTo>
                  <a:cubicBezTo>
                    <a:pt x="27" y="18"/>
                    <a:pt x="27" y="18"/>
                    <a:pt x="27" y="18"/>
                  </a:cubicBezTo>
                  <a:cubicBezTo>
                    <a:pt x="20" y="18"/>
                    <a:pt x="15" y="24"/>
                    <a:pt x="15" y="31"/>
                  </a:cubicBezTo>
                  <a:cubicBezTo>
                    <a:pt x="15" y="38"/>
                    <a:pt x="20" y="44"/>
                    <a:pt x="27" y="44"/>
                  </a:cubicBezTo>
                  <a:close/>
                  <a:moveTo>
                    <a:pt x="54" y="31"/>
                  </a:moveTo>
                  <a:cubicBezTo>
                    <a:pt x="54" y="24"/>
                    <a:pt x="49" y="18"/>
                    <a:pt x="42" y="18"/>
                  </a:cubicBezTo>
                  <a:cubicBezTo>
                    <a:pt x="42" y="44"/>
                    <a:pt x="42" y="44"/>
                    <a:pt x="42" y="44"/>
                  </a:cubicBezTo>
                  <a:cubicBezTo>
                    <a:pt x="49" y="44"/>
                    <a:pt x="54" y="38"/>
                    <a:pt x="54" y="31"/>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8" name="Freeform 15"/>
            <p:cNvSpPr>
              <a:spLocks noEditPoints="1"/>
            </p:cNvSpPr>
            <p:nvPr/>
          </p:nvSpPr>
          <p:spPr bwMode="auto">
            <a:xfrm>
              <a:off x="3637919" y="3848233"/>
              <a:ext cx="94732" cy="9546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9" name="Freeform 16"/>
            <p:cNvSpPr>
              <a:spLocks/>
            </p:cNvSpPr>
            <p:nvPr/>
          </p:nvSpPr>
          <p:spPr bwMode="auto">
            <a:xfrm>
              <a:off x="3754512" y="3849691"/>
              <a:ext cx="77972" cy="92546"/>
            </a:xfrm>
            <a:custGeom>
              <a:avLst/>
              <a:gdLst>
                <a:gd name="T0" fmla="*/ 0 w 107"/>
                <a:gd name="T1" fmla="*/ 0 h 127"/>
                <a:gd name="T2" fmla="*/ 31 w 107"/>
                <a:gd name="T3" fmla="*/ 0 h 127"/>
                <a:gd name="T4" fmla="*/ 31 w 107"/>
                <a:gd name="T5" fmla="*/ 51 h 127"/>
                <a:gd name="T6" fmla="*/ 77 w 107"/>
                <a:gd name="T7" fmla="*/ 51 h 127"/>
                <a:gd name="T8" fmla="*/ 77 w 107"/>
                <a:gd name="T9" fmla="*/ 0 h 127"/>
                <a:gd name="T10" fmla="*/ 107 w 107"/>
                <a:gd name="T11" fmla="*/ 0 h 127"/>
                <a:gd name="T12" fmla="*/ 107 w 107"/>
                <a:gd name="T13" fmla="*/ 127 h 127"/>
                <a:gd name="T14" fmla="*/ 77 w 107"/>
                <a:gd name="T15" fmla="*/ 127 h 127"/>
                <a:gd name="T16" fmla="*/ 77 w 107"/>
                <a:gd name="T17" fmla="*/ 76 h 127"/>
                <a:gd name="T18" fmla="*/ 31 w 107"/>
                <a:gd name="T19" fmla="*/ 76 h 127"/>
                <a:gd name="T20" fmla="*/ 31 w 107"/>
                <a:gd name="T21" fmla="*/ 127 h 127"/>
                <a:gd name="T22" fmla="*/ 0 w 107"/>
                <a:gd name="T23" fmla="*/ 127 h 127"/>
                <a:gd name="T24" fmla="*/ 0 w 107"/>
                <a:gd name="T25" fmla="*/ 0 h 127"/>
                <a:gd name="T26" fmla="*/ 0 w 107"/>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127">
                  <a:moveTo>
                    <a:pt x="0" y="0"/>
                  </a:moveTo>
                  <a:lnTo>
                    <a:pt x="31" y="0"/>
                  </a:lnTo>
                  <a:lnTo>
                    <a:pt x="31" y="51"/>
                  </a:lnTo>
                  <a:lnTo>
                    <a:pt x="77" y="51"/>
                  </a:lnTo>
                  <a:lnTo>
                    <a:pt x="77" y="0"/>
                  </a:lnTo>
                  <a:lnTo>
                    <a:pt x="107" y="0"/>
                  </a:lnTo>
                  <a:lnTo>
                    <a:pt x="107" y="127"/>
                  </a:lnTo>
                  <a:lnTo>
                    <a:pt x="77" y="127"/>
                  </a:lnTo>
                  <a:lnTo>
                    <a:pt x="77" y="76"/>
                  </a:lnTo>
                  <a:lnTo>
                    <a:pt x="31" y="76"/>
                  </a:lnTo>
                  <a:lnTo>
                    <a:pt x="31" y="127"/>
                  </a:lnTo>
                  <a:lnTo>
                    <a:pt x="0" y="127"/>
                  </a:lnTo>
                  <a:lnTo>
                    <a:pt x="0" y="0"/>
                  </a:lnTo>
                  <a:lnTo>
                    <a:pt x="0" y="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40" name="Freeform 17"/>
            <p:cNvSpPr>
              <a:spLocks noEditPoints="1"/>
            </p:cNvSpPr>
            <p:nvPr/>
          </p:nvSpPr>
          <p:spPr bwMode="auto">
            <a:xfrm>
              <a:off x="3850701" y="3849691"/>
              <a:ext cx="93275" cy="109307"/>
            </a:xfrm>
            <a:custGeom>
              <a:avLst/>
              <a:gdLst>
                <a:gd name="T0" fmla="*/ 6 w 61"/>
                <a:gd name="T1" fmla="*/ 47 h 71"/>
                <a:gd name="T2" fmla="*/ 14 w 61"/>
                <a:gd name="T3" fmla="*/ 14 h 71"/>
                <a:gd name="T4" fmla="*/ 14 w 61"/>
                <a:gd name="T5" fmla="*/ 0 h 71"/>
                <a:gd name="T6" fmla="*/ 54 w 61"/>
                <a:gd name="T7" fmla="*/ 0 h 71"/>
                <a:gd name="T8" fmla="*/ 54 w 61"/>
                <a:gd name="T9" fmla="*/ 47 h 71"/>
                <a:gd name="T10" fmla="*/ 61 w 61"/>
                <a:gd name="T11" fmla="*/ 47 h 71"/>
                <a:gd name="T12" fmla="*/ 61 w 61"/>
                <a:gd name="T13" fmla="*/ 71 h 71"/>
                <a:gd name="T14" fmla="*/ 48 w 61"/>
                <a:gd name="T15" fmla="*/ 71 h 71"/>
                <a:gd name="T16" fmla="*/ 48 w 61"/>
                <a:gd name="T17" fmla="*/ 60 h 71"/>
                <a:gd name="T18" fmla="*/ 14 w 61"/>
                <a:gd name="T19" fmla="*/ 60 h 71"/>
                <a:gd name="T20" fmla="*/ 14 w 61"/>
                <a:gd name="T21" fmla="*/ 71 h 71"/>
                <a:gd name="T22" fmla="*/ 0 w 61"/>
                <a:gd name="T23" fmla="*/ 71 h 71"/>
                <a:gd name="T24" fmla="*/ 0 w 61"/>
                <a:gd name="T25" fmla="*/ 47 h 71"/>
                <a:gd name="T26" fmla="*/ 6 w 61"/>
                <a:gd name="T27" fmla="*/ 47 h 71"/>
                <a:gd name="T28" fmla="*/ 40 w 61"/>
                <a:gd name="T29" fmla="*/ 47 h 71"/>
                <a:gd name="T30" fmla="*/ 40 w 61"/>
                <a:gd name="T31" fmla="*/ 12 h 71"/>
                <a:gd name="T32" fmla="*/ 28 w 61"/>
                <a:gd name="T33" fmla="*/ 12 h 71"/>
                <a:gd name="T34" fmla="*/ 28 w 61"/>
                <a:gd name="T35" fmla="*/ 15 h 71"/>
                <a:gd name="T36" fmla="*/ 21 w 61"/>
                <a:gd name="T37" fmla="*/ 47 h 71"/>
                <a:gd name="T38" fmla="*/ 40 w 61"/>
                <a:gd name="T39" fmla="*/ 4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1">
                  <a:moveTo>
                    <a:pt x="6" y="47"/>
                  </a:moveTo>
                  <a:cubicBezTo>
                    <a:pt x="13" y="37"/>
                    <a:pt x="14" y="25"/>
                    <a:pt x="14" y="14"/>
                  </a:cubicBezTo>
                  <a:cubicBezTo>
                    <a:pt x="14" y="0"/>
                    <a:pt x="14" y="0"/>
                    <a:pt x="14" y="0"/>
                  </a:cubicBezTo>
                  <a:cubicBezTo>
                    <a:pt x="54" y="0"/>
                    <a:pt x="54" y="0"/>
                    <a:pt x="54" y="0"/>
                  </a:cubicBezTo>
                  <a:cubicBezTo>
                    <a:pt x="54" y="47"/>
                    <a:pt x="54" y="47"/>
                    <a:pt x="54" y="47"/>
                  </a:cubicBezTo>
                  <a:cubicBezTo>
                    <a:pt x="61" y="47"/>
                    <a:pt x="61" y="47"/>
                    <a:pt x="61" y="47"/>
                  </a:cubicBezTo>
                  <a:cubicBezTo>
                    <a:pt x="61" y="71"/>
                    <a:pt x="61" y="71"/>
                    <a:pt x="61" y="71"/>
                  </a:cubicBezTo>
                  <a:cubicBezTo>
                    <a:pt x="48" y="71"/>
                    <a:pt x="48" y="71"/>
                    <a:pt x="48" y="71"/>
                  </a:cubicBezTo>
                  <a:cubicBezTo>
                    <a:pt x="48" y="60"/>
                    <a:pt x="48" y="60"/>
                    <a:pt x="48" y="60"/>
                  </a:cubicBezTo>
                  <a:cubicBezTo>
                    <a:pt x="14" y="60"/>
                    <a:pt x="14" y="60"/>
                    <a:pt x="14" y="60"/>
                  </a:cubicBezTo>
                  <a:cubicBezTo>
                    <a:pt x="14" y="71"/>
                    <a:pt x="14" y="71"/>
                    <a:pt x="14" y="71"/>
                  </a:cubicBezTo>
                  <a:cubicBezTo>
                    <a:pt x="0" y="71"/>
                    <a:pt x="0" y="71"/>
                    <a:pt x="0" y="71"/>
                  </a:cubicBezTo>
                  <a:cubicBezTo>
                    <a:pt x="0" y="47"/>
                    <a:pt x="0" y="47"/>
                    <a:pt x="0" y="47"/>
                  </a:cubicBezTo>
                  <a:cubicBezTo>
                    <a:pt x="6" y="47"/>
                    <a:pt x="6" y="47"/>
                    <a:pt x="6" y="47"/>
                  </a:cubicBezTo>
                  <a:close/>
                  <a:moveTo>
                    <a:pt x="40" y="47"/>
                  </a:moveTo>
                  <a:cubicBezTo>
                    <a:pt x="40" y="12"/>
                    <a:pt x="40" y="12"/>
                    <a:pt x="40" y="12"/>
                  </a:cubicBezTo>
                  <a:cubicBezTo>
                    <a:pt x="28" y="12"/>
                    <a:pt x="28" y="12"/>
                    <a:pt x="28" y="12"/>
                  </a:cubicBezTo>
                  <a:cubicBezTo>
                    <a:pt x="28" y="15"/>
                    <a:pt x="28" y="15"/>
                    <a:pt x="28" y="15"/>
                  </a:cubicBezTo>
                  <a:cubicBezTo>
                    <a:pt x="28" y="25"/>
                    <a:pt x="26" y="38"/>
                    <a:pt x="21" y="47"/>
                  </a:cubicBezTo>
                  <a:cubicBezTo>
                    <a:pt x="40" y="47"/>
                    <a:pt x="40" y="47"/>
                    <a:pt x="40" y="47"/>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3" name="Прямоугольник 22"/>
          <p:cNvSpPr/>
          <p:nvPr/>
        </p:nvSpPr>
        <p:spPr>
          <a:xfrm>
            <a:off x="4966860" y="5066106"/>
            <a:ext cx="6876797" cy="769441"/>
          </a:xfrm>
          <a:prstGeom prst="rect">
            <a:avLst/>
          </a:prstGeom>
        </p:spPr>
        <p:txBody>
          <a:bodyPr wrap="square">
            <a:spAutoFit/>
          </a:bodyPr>
          <a:lstStyle/>
          <a:p>
            <a:r>
              <a:rPr lang="ru-RU" sz="4400" b="1" dirty="0">
                <a:solidFill>
                  <a:schemeClr val="tx2">
                    <a:lumMod val="75000"/>
                  </a:schemeClr>
                </a:solidFill>
                <a:latin typeface="Arial" panose="020B0604020202020204" pitchFamily="34" charset="0"/>
                <a:cs typeface="Arial" panose="020B0604020202020204" pitchFamily="34" charset="0"/>
              </a:rPr>
              <a:t>Спасибо за внимание</a:t>
            </a:r>
          </a:p>
        </p:txBody>
      </p:sp>
    </p:spTree>
    <p:extLst>
      <p:ext uri="{BB962C8B-B14F-4D97-AF65-F5344CB8AC3E}">
        <p14:creationId xmlns:p14="http://schemas.microsoft.com/office/powerpoint/2010/main" val="33795057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a:solidFill>
                  <a:schemeClr val="tx2">
                    <a:lumMod val="75000"/>
                  </a:schemeClr>
                </a:solidFill>
                <a:latin typeface="Arial" panose="020B0604020202020204" pitchFamily="34" charset="0"/>
                <a:cs typeface="Arial" panose="020B0604020202020204" pitchFamily="34" charset="0"/>
              </a:rPr>
              <a:t>Представление 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1" y="1149612"/>
            <a:ext cx="6046848" cy="369332"/>
          </a:xfrm>
          <a:prstGeom prst="rect">
            <a:avLst/>
          </a:prstGeom>
          <a:noFill/>
        </p:spPr>
        <p:txBody>
          <a:bodyPr wrap="none" rtlCol="0">
            <a:spAutoFit/>
          </a:bodyPr>
          <a:lstStyle/>
          <a:p>
            <a:r>
              <a:rPr lang="ru-RU" dirty="0"/>
              <a:t>Схема процесса подачи геологической информации в ЕФГИ</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8143" y="1677571"/>
            <a:ext cx="9502329" cy="479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7224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a:solidFill>
                  <a:schemeClr val="tx2">
                    <a:lumMod val="75000"/>
                  </a:schemeClr>
                </a:solidFill>
                <a:latin typeface="Arial" panose="020B0604020202020204" pitchFamily="34" charset="0"/>
                <a:cs typeface="Arial" panose="020B0604020202020204" pitchFamily="34" charset="0"/>
              </a:rPr>
              <a:t>Представление 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2" y="1149612"/>
            <a:ext cx="9130534" cy="5078313"/>
          </a:xfrm>
          <a:prstGeom prst="rect">
            <a:avLst/>
          </a:prstGeom>
          <a:noFill/>
        </p:spPr>
        <p:txBody>
          <a:bodyPr wrap="square" rtlCol="0">
            <a:spAutoFit/>
          </a:bodyPr>
          <a:lstStyle/>
          <a:p>
            <a:pPr algn="just"/>
            <a:r>
              <a:rPr lang="ru-RU" dirty="0"/>
              <a:t>Представление геологической информации в ЕФГИ в электронном виде осуществляется в виде </a:t>
            </a:r>
            <a:r>
              <a:rPr lang="ru-RU" b="1" dirty="0"/>
              <a:t>Электронного документа</a:t>
            </a:r>
            <a:endParaRPr lang="ru-RU" dirty="0"/>
          </a:p>
          <a:p>
            <a:pPr algn="just"/>
            <a:endParaRPr lang="ru-RU" dirty="0"/>
          </a:p>
          <a:p>
            <a:pPr algn="just"/>
            <a:r>
              <a:rPr lang="ru-RU" dirty="0"/>
              <a:t>Электронный документ = Файлы произвольного формата + Описание (</a:t>
            </a:r>
            <a:r>
              <a:rPr lang="en-US" dirty="0"/>
              <a:t>XML</a:t>
            </a:r>
            <a:r>
              <a:rPr lang="ru-RU" dirty="0"/>
              <a:t>)</a:t>
            </a:r>
          </a:p>
          <a:p>
            <a:pPr algn="just"/>
            <a:endParaRPr lang="ru-RU" dirty="0"/>
          </a:p>
          <a:p>
            <a:pPr algn="just"/>
            <a:endParaRPr lang="ru-RU" dirty="0"/>
          </a:p>
          <a:p>
            <a:pPr algn="just"/>
            <a:endParaRPr lang="ru-RU" dirty="0"/>
          </a:p>
          <a:p>
            <a:pPr algn="just"/>
            <a:endParaRPr lang="ru-RU" dirty="0"/>
          </a:p>
          <a:p>
            <a:pPr algn="just"/>
            <a:endParaRPr lang="ru-RU" dirty="0"/>
          </a:p>
          <a:p>
            <a:pPr algn="just"/>
            <a:endParaRPr lang="ru-RU" dirty="0"/>
          </a:p>
          <a:p>
            <a:pPr algn="just"/>
            <a:endParaRPr lang="ru-RU" dirty="0"/>
          </a:p>
          <a:p>
            <a:pPr algn="just"/>
            <a:endParaRPr lang="en-US" dirty="0"/>
          </a:p>
          <a:p>
            <a:pPr algn="just"/>
            <a:endParaRPr lang="ru-RU" dirty="0"/>
          </a:p>
          <a:p>
            <a:endParaRPr lang="en-US" dirty="0"/>
          </a:p>
          <a:p>
            <a:endParaRPr lang="en-US" dirty="0"/>
          </a:p>
          <a:p>
            <a:endParaRPr lang="en-US" dirty="0"/>
          </a:p>
          <a:p>
            <a:endParaRPr lang="en-US" dirty="0"/>
          </a:p>
          <a:p>
            <a:r>
              <a:rPr lang="ru-RU" dirty="0"/>
              <a:t>* В настоящее время ЭЦП не обязательна</a:t>
            </a:r>
          </a:p>
        </p:txBody>
      </p:sp>
      <p:sp>
        <p:nvSpPr>
          <p:cNvPr id="3" name="Прямоугольник 2"/>
          <p:cNvSpPr/>
          <p:nvPr/>
        </p:nvSpPr>
        <p:spPr>
          <a:xfrm>
            <a:off x="3744993" y="2649894"/>
            <a:ext cx="7115882" cy="3032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t>&lt;XML&gt;</a:t>
            </a:r>
            <a:endParaRPr lang="ru-RU" dirty="0"/>
          </a:p>
          <a:p>
            <a:pPr algn="just"/>
            <a:r>
              <a:rPr lang="ru-RU" dirty="0"/>
              <a:t>	</a:t>
            </a:r>
            <a:r>
              <a:rPr lang="en-US" dirty="0"/>
              <a:t>&lt;</a:t>
            </a:r>
            <a:r>
              <a:rPr lang="ru-RU" dirty="0"/>
              <a:t>Метаданные комплекта</a:t>
            </a:r>
            <a:r>
              <a:rPr lang="en-US" dirty="0"/>
              <a:t>&gt;</a:t>
            </a:r>
          </a:p>
          <a:p>
            <a:pPr algn="just"/>
            <a:r>
              <a:rPr lang="en-US" dirty="0"/>
              <a:t>	&lt;</a:t>
            </a:r>
            <a:r>
              <a:rPr lang="ru-RU" dirty="0"/>
              <a:t>Описание файловой структуры</a:t>
            </a:r>
            <a:r>
              <a:rPr lang="en-US" dirty="0"/>
              <a:t>&gt;</a:t>
            </a:r>
            <a:endParaRPr lang="ru-RU" dirty="0"/>
          </a:p>
          <a:p>
            <a:pPr algn="just"/>
            <a:r>
              <a:rPr lang="ru-RU" dirty="0"/>
              <a:t>		</a:t>
            </a:r>
            <a:r>
              <a:rPr lang="en-US" dirty="0"/>
              <a:t>&lt;</a:t>
            </a:r>
            <a:r>
              <a:rPr lang="ru-RU" dirty="0"/>
              <a:t>Носитель</a:t>
            </a:r>
            <a:r>
              <a:rPr lang="en-US" dirty="0"/>
              <a:t>&gt;</a:t>
            </a:r>
            <a:endParaRPr lang="ru-RU" dirty="0"/>
          </a:p>
          <a:p>
            <a:pPr algn="just"/>
            <a:r>
              <a:rPr lang="ru-RU" dirty="0"/>
              <a:t>			</a:t>
            </a:r>
            <a:r>
              <a:rPr lang="en-US" dirty="0"/>
              <a:t>&lt;</a:t>
            </a:r>
            <a:r>
              <a:rPr lang="ru-RU" dirty="0"/>
              <a:t>Папка</a:t>
            </a:r>
            <a:r>
              <a:rPr lang="en-US" dirty="0"/>
              <a:t>&gt;</a:t>
            </a:r>
          </a:p>
          <a:p>
            <a:pPr algn="just"/>
            <a:r>
              <a:rPr lang="en-US" dirty="0"/>
              <a:t>				&lt;</a:t>
            </a:r>
            <a:r>
              <a:rPr lang="ru-RU" dirty="0"/>
              <a:t>Имя файла</a:t>
            </a:r>
            <a:r>
              <a:rPr lang="en-US" dirty="0"/>
              <a:t>&gt;</a:t>
            </a:r>
          </a:p>
          <a:p>
            <a:pPr algn="just"/>
            <a:r>
              <a:rPr lang="en-US" dirty="0"/>
              <a:t>		</a:t>
            </a:r>
            <a:r>
              <a:rPr lang="ru-RU" dirty="0"/>
              <a:t>	</a:t>
            </a:r>
            <a:r>
              <a:rPr lang="en-US" dirty="0"/>
              <a:t>	&lt;</a:t>
            </a:r>
            <a:r>
              <a:rPr lang="ru-RU" dirty="0"/>
              <a:t>Контрольная</a:t>
            </a:r>
            <a:r>
              <a:rPr lang="en-US" dirty="0"/>
              <a:t> </a:t>
            </a:r>
            <a:r>
              <a:rPr lang="ru-RU" dirty="0"/>
              <a:t>сумма </a:t>
            </a:r>
            <a:r>
              <a:rPr lang="en-US" dirty="0"/>
              <a:t>(</a:t>
            </a:r>
            <a:r>
              <a:rPr lang="ru-RU" dirty="0" err="1"/>
              <a:t>хеш</a:t>
            </a:r>
            <a:r>
              <a:rPr lang="ru-RU" dirty="0"/>
              <a:t>)</a:t>
            </a:r>
            <a:r>
              <a:rPr lang="en-US" dirty="0"/>
              <a:t>&gt;</a:t>
            </a:r>
            <a:endParaRPr lang="ru-RU" dirty="0"/>
          </a:p>
          <a:p>
            <a:pPr algn="just"/>
            <a:r>
              <a:rPr lang="ru-RU" dirty="0"/>
              <a:t>		…….</a:t>
            </a:r>
          </a:p>
          <a:p>
            <a:pPr algn="just"/>
            <a:r>
              <a:rPr lang="ru-RU" dirty="0"/>
              <a:t>	</a:t>
            </a:r>
            <a:r>
              <a:rPr lang="en-US" dirty="0"/>
              <a:t>&lt;</a:t>
            </a:r>
            <a:r>
              <a:rPr lang="ru-RU" dirty="0"/>
              <a:t>ЭЦП*</a:t>
            </a:r>
            <a:r>
              <a:rPr lang="en-US" dirty="0"/>
              <a:t>&gt;</a:t>
            </a:r>
          </a:p>
          <a:p>
            <a:pPr algn="just"/>
            <a:r>
              <a:rPr lang="en-US" dirty="0"/>
              <a:t>&lt;/XML&gt;</a:t>
            </a:r>
            <a:endParaRPr lang="ru-RU" dirty="0"/>
          </a:p>
          <a:p>
            <a:pPr algn="ctr"/>
            <a:endParaRPr lang="ru-RU" dirty="0"/>
          </a:p>
        </p:txBody>
      </p:sp>
    </p:spTree>
    <p:extLst>
      <p:ext uri="{BB962C8B-B14F-4D97-AF65-F5344CB8AC3E}">
        <p14:creationId xmlns:p14="http://schemas.microsoft.com/office/powerpoint/2010/main" val="2686308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a:solidFill>
                  <a:schemeClr val="tx2">
                    <a:lumMod val="75000"/>
                  </a:schemeClr>
                </a:solidFill>
                <a:latin typeface="Arial" panose="020B0604020202020204" pitchFamily="34" charset="0"/>
                <a:cs typeface="Arial" panose="020B0604020202020204" pitchFamily="34" charset="0"/>
              </a:rPr>
              <a:t>Представление 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3" name="Выноска со стрелкой вправо 2"/>
          <p:cNvSpPr/>
          <p:nvPr/>
        </p:nvSpPr>
        <p:spPr>
          <a:xfrm>
            <a:off x="2923647" y="1950098"/>
            <a:ext cx="5218021" cy="3069771"/>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endParaRPr lang="ru-RU" dirty="0"/>
          </a:p>
          <a:p>
            <a:pPr marL="285750" indent="-285750">
              <a:buFontTx/>
              <a:buChar char="-"/>
            </a:pPr>
            <a:endParaRPr lang="ru-RU" dirty="0"/>
          </a:p>
          <a:p>
            <a:pPr marL="285750" indent="-285750">
              <a:buFontTx/>
              <a:buChar char="-"/>
            </a:pPr>
            <a:r>
              <a:rPr lang="ru-RU" sz="1600" dirty="0"/>
              <a:t>Общие данные об объекте работ</a:t>
            </a:r>
          </a:p>
          <a:p>
            <a:pPr marL="285750" indent="-285750">
              <a:buFontTx/>
              <a:buChar char="-"/>
            </a:pPr>
            <a:endParaRPr lang="ru-RU" sz="1600" dirty="0"/>
          </a:p>
          <a:p>
            <a:pPr marL="285750" indent="-285750">
              <a:buFontTx/>
              <a:buChar char="-"/>
            </a:pPr>
            <a:r>
              <a:rPr lang="ru-RU" sz="1600" dirty="0"/>
              <a:t>Информация по изученности</a:t>
            </a:r>
          </a:p>
          <a:p>
            <a:pPr marL="285750" indent="-285750">
              <a:buFontTx/>
              <a:buChar char="-"/>
            </a:pPr>
            <a:endParaRPr lang="ru-RU" sz="1600" dirty="0"/>
          </a:p>
          <a:p>
            <a:pPr marL="285750" indent="-285750">
              <a:buFontTx/>
              <a:buChar char="-"/>
            </a:pPr>
            <a:r>
              <a:rPr lang="ru-RU" sz="1600" dirty="0"/>
              <a:t>Описание первичной геологической информации</a:t>
            </a:r>
          </a:p>
          <a:p>
            <a:pPr marL="285750" indent="-285750">
              <a:buFontTx/>
              <a:buChar char="-"/>
            </a:pPr>
            <a:endParaRPr lang="ru-RU" sz="1600" dirty="0"/>
          </a:p>
          <a:p>
            <a:pPr marL="285750" indent="-285750">
              <a:buFontTx/>
              <a:buChar char="-"/>
            </a:pPr>
            <a:r>
              <a:rPr lang="ru-RU" sz="1600" dirty="0"/>
              <a:t>Описание интерпретированной геологической информации</a:t>
            </a:r>
          </a:p>
          <a:p>
            <a:pPr marL="285750" indent="-285750">
              <a:buFontTx/>
              <a:buChar char="-"/>
            </a:pPr>
            <a:endParaRPr lang="ru-RU" sz="1600" dirty="0"/>
          </a:p>
          <a:p>
            <a:pPr marL="285750" indent="-285750">
              <a:buFontTx/>
              <a:buChar char="-"/>
            </a:pPr>
            <a:r>
              <a:rPr lang="ru-RU" sz="1600" dirty="0"/>
              <a:t>Паспорт ГКМ</a:t>
            </a:r>
          </a:p>
          <a:p>
            <a:endParaRPr lang="ru-RU" dirty="0"/>
          </a:p>
          <a:p>
            <a:pPr algn="ctr"/>
            <a:endParaRPr lang="ru-RU" dirty="0"/>
          </a:p>
        </p:txBody>
      </p:sp>
      <p:sp>
        <p:nvSpPr>
          <p:cNvPr id="4" name="Блок-схема: процесс 3"/>
          <p:cNvSpPr/>
          <p:nvPr/>
        </p:nvSpPr>
        <p:spPr>
          <a:xfrm>
            <a:off x="8590160" y="1950099"/>
            <a:ext cx="2955806" cy="306977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t>Метаданные комплекта</a:t>
            </a:r>
          </a:p>
        </p:txBody>
      </p:sp>
    </p:spTree>
    <p:extLst>
      <p:ext uri="{BB962C8B-B14F-4D97-AF65-F5344CB8AC3E}">
        <p14:creationId xmlns:p14="http://schemas.microsoft.com/office/powerpoint/2010/main" val="1969140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a:solidFill>
                  <a:schemeClr val="tx2">
                    <a:lumMod val="75000"/>
                  </a:schemeClr>
                </a:solidFill>
                <a:latin typeface="Arial" panose="020B0604020202020204" pitchFamily="34" charset="0"/>
                <a:cs typeface="Arial" panose="020B0604020202020204" pitchFamily="34" charset="0"/>
              </a:rPr>
              <a:t>Представление 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1" y="1149612"/>
            <a:ext cx="6989606" cy="369332"/>
          </a:xfrm>
          <a:prstGeom prst="rect">
            <a:avLst/>
          </a:prstGeom>
          <a:noFill/>
        </p:spPr>
        <p:txBody>
          <a:bodyPr wrap="none" rtlCol="0">
            <a:spAutoFit/>
          </a:bodyPr>
          <a:lstStyle/>
          <a:p>
            <a:r>
              <a:rPr lang="ru-RU" dirty="0"/>
              <a:t>1. Аутентификация в Портале через ЛК Недропользователя </a:t>
            </a:r>
            <a:r>
              <a:rPr lang="ru-RU" dirty="0" err="1"/>
              <a:t>Роснедра</a:t>
            </a:r>
            <a:endParaRPr lang="ru-RU" dirty="0"/>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205" y="1829433"/>
            <a:ext cx="5802889" cy="3515786"/>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1913" y="2007646"/>
            <a:ext cx="4644235" cy="3678602"/>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8780" y="3717954"/>
            <a:ext cx="2910406" cy="2968949"/>
          </a:xfrm>
          <a:prstGeom prst="rect">
            <a:avLst/>
          </a:prstGeom>
        </p:spPr>
      </p:pic>
      <p:sp>
        <p:nvSpPr>
          <p:cNvPr id="3" name="Прямоугольник 2"/>
          <p:cNvSpPr/>
          <p:nvPr/>
        </p:nvSpPr>
        <p:spPr>
          <a:xfrm>
            <a:off x="5758734" y="486206"/>
            <a:ext cx="2935419" cy="369332"/>
          </a:xfrm>
          <a:prstGeom prst="rect">
            <a:avLst/>
          </a:prstGeom>
        </p:spPr>
        <p:txBody>
          <a:bodyPr wrap="none">
            <a:spAutoFit/>
          </a:bodyPr>
          <a:lstStyle/>
          <a:p>
            <a:r>
              <a:rPr lang="en-US" b="1" dirty="0">
                <a:solidFill>
                  <a:srgbClr val="0000CC"/>
                </a:solidFill>
                <a:latin typeface="Verdana" panose="020B0604030504040204" pitchFamily="34" charset="0"/>
                <a:hlinkClick r:id="rId6"/>
              </a:rPr>
              <a:t>https://lkefgi.efgi.ru</a:t>
            </a:r>
            <a:endParaRPr lang="ru-RU" b="1" dirty="0"/>
          </a:p>
        </p:txBody>
      </p:sp>
    </p:spTree>
    <p:extLst>
      <p:ext uri="{BB962C8B-B14F-4D97-AF65-F5344CB8AC3E}">
        <p14:creationId xmlns:p14="http://schemas.microsoft.com/office/powerpoint/2010/main" val="1242941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a:solidFill>
                  <a:schemeClr val="tx2">
                    <a:lumMod val="75000"/>
                  </a:schemeClr>
                </a:solidFill>
                <a:latin typeface="Arial" panose="020B0604020202020204" pitchFamily="34" charset="0"/>
                <a:cs typeface="Arial" panose="020B0604020202020204" pitchFamily="34" charset="0"/>
              </a:rPr>
              <a:t>Представление 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1" y="1149612"/>
            <a:ext cx="3527673" cy="2585323"/>
          </a:xfrm>
          <a:prstGeom prst="rect">
            <a:avLst/>
          </a:prstGeom>
          <a:noFill/>
        </p:spPr>
        <p:txBody>
          <a:bodyPr wrap="square" rtlCol="0">
            <a:spAutoFit/>
          </a:bodyPr>
          <a:lstStyle/>
          <a:p>
            <a:r>
              <a:rPr lang="ru-RU" b="1" dirty="0"/>
              <a:t>Группы в системе ИС ГУ </a:t>
            </a:r>
            <a:r>
              <a:rPr lang="ru-RU" b="1" dirty="0" err="1"/>
              <a:t>Роснедра</a:t>
            </a:r>
            <a:r>
              <a:rPr lang="ru-RU" b="1" dirty="0"/>
              <a:t>:</a:t>
            </a:r>
          </a:p>
          <a:p>
            <a:endParaRPr lang="ru-RU" b="1" dirty="0"/>
          </a:p>
          <a:p>
            <a:r>
              <a:rPr lang="ru-RU" dirty="0"/>
              <a:t>1. Составление комплекта геологической информации для представления в ЕФГИ</a:t>
            </a:r>
          </a:p>
          <a:p>
            <a:endParaRPr lang="ru-RU" dirty="0"/>
          </a:p>
          <a:p>
            <a:r>
              <a:rPr lang="ru-RU" dirty="0"/>
              <a:t>2. Представление геологической информации в ЕФГИ</a:t>
            </a:r>
          </a:p>
        </p:txBody>
      </p:sp>
      <p:sp>
        <p:nvSpPr>
          <p:cNvPr id="3" name="Прямоугольник 2"/>
          <p:cNvSpPr/>
          <p:nvPr/>
        </p:nvSpPr>
        <p:spPr>
          <a:xfrm>
            <a:off x="5758734" y="486206"/>
            <a:ext cx="2935419" cy="369332"/>
          </a:xfrm>
          <a:prstGeom prst="rect">
            <a:avLst/>
          </a:prstGeom>
        </p:spPr>
        <p:txBody>
          <a:bodyPr wrap="none">
            <a:spAutoFit/>
          </a:bodyPr>
          <a:lstStyle/>
          <a:p>
            <a:r>
              <a:rPr lang="en-US" b="1" dirty="0">
                <a:solidFill>
                  <a:srgbClr val="0000CC"/>
                </a:solidFill>
                <a:latin typeface="Verdana" panose="020B0604030504040204" pitchFamily="34" charset="0"/>
                <a:hlinkClick r:id="rId3"/>
              </a:rPr>
              <a:t>https://lkefgi.efgi.ru</a:t>
            </a:r>
            <a:endParaRPr lang="ru-RU" b="1" dirty="0"/>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0854" y="1097766"/>
            <a:ext cx="5396540" cy="5379265"/>
          </a:xfrm>
          <a:prstGeom prst="rect">
            <a:avLst/>
          </a:prstGeom>
        </p:spPr>
      </p:pic>
    </p:spTree>
    <p:extLst>
      <p:ext uri="{BB962C8B-B14F-4D97-AF65-F5344CB8AC3E}">
        <p14:creationId xmlns:p14="http://schemas.microsoft.com/office/powerpoint/2010/main" val="3874933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a:solidFill>
                  <a:schemeClr val="tx2">
                    <a:lumMod val="75000"/>
                  </a:schemeClr>
                </a:solidFill>
                <a:latin typeface="Arial" panose="020B0604020202020204" pitchFamily="34" charset="0"/>
                <a:cs typeface="Arial" panose="020B0604020202020204" pitchFamily="34" charset="0"/>
              </a:rPr>
              <a:t>Представление 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1" y="1149612"/>
            <a:ext cx="4178708" cy="369332"/>
          </a:xfrm>
          <a:prstGeom prst="rect">
            <a:avLst/>
          </a:prstGeom>
          <a:noFill/>
        </p:spPr>
        <p:txBody>
          <a:bodyPr wrap="none" rtlCol="0">
            <a:spAutoFit/>
          </a:bodyPr>
          <a:lstStyle/>
          <a:p>
            <a:r>
              <a:rPr lang="ru-RU" dirty="0"/>
              <a:t>2. Создание комплекта, загрузка данных</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3788" y="1690754"/>
            <a:ext cx="6494680" cy="4407661"/>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6358" y="2603240"/>
            <a:ext cx="5413720" cy="3881535"/>
          </a:xfrm>
          <a:prstGeom prst="rect">
            <a:avLst/>
          </a:prstGeom>
        </p:spPr>
      </p:pic>
    </p:spTree>
    <p:extLst>
      <p:ext uri="{BB962C8B-B14F-4D97-AF65-F5344CB8AC3E}">
        <p14:creationId xmlns:p14="http://schemas.microsoft.com/office/powerpoint/2010/main" val="163480751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24614</TotalTime>
  <Words>1196</Words>
  <Application>Microsoft Office PowerPoint</Application>
  <PresentationFormat>Широкоэкранный</PresentationFormat>
  <Paragraphs>223</Paragraphs>
  <Slides>31</Slides>
  <Notes>4</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31</vt:i4>
      </vt:variant>
    </vt:vector>
  </HeadingPairs>
  <TitlesOfParts>
    <vt:vector size="36" baseType="lpstr">
      <vt:lpstr>Arial</vt:lpstr>
      <vt:lpstr>Calibri</vt:lpstr>
      <vt:lpstr>Calibri Light</vt:lpstr>
      <vt:lpstr>Verdana</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Кононенко Ольга Антоновна</dc:creator>
  <cp:lastModifiedBy>Иван Захаркин</cp:lastModifiedBy>
  <cp:revision>300</cp:revision>
  <cp:lastPrinted>2019-02-26T17:47:50Z</cp:lastPrinted>
  <dcterms:created xsi:type="dcterms:W3CDTF">2018-09-03T09:38:13Z</dcterms:created>
  <dcterms:modified xsi:type="dcterms:W3CDTF">2021-05-19T03:52:25Z</dcterms:modified>
</cp:coreProperties>
</file>